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87" r:id="rId2"/>
    <p:sldMasterId id="2147483700" r:id="rId3"/>
  </p:sldMasterIdLst>
  <p:notesMasterIdLst>
    <p:notesMasterId r:id="rId56"/>
  </p:notesMasterIdLst>
  <p:sldIdLst>
    <p:sldId id="256" r:id="rId4"/>
    <p:sldId id="257" r:id="rId5"/>
    <p:sldId id="258" r:id="rId6"/>
    <p:sldId id="259" r:id="rId7"/>
    <p:sldId id="260" r:id="rId8"/>
    <p:sldId id="261" r:id="rId9"/>
    <p:sldId id="262" r:id="rId10"/>
    <p:sldId id="214141122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x="12192000" cy="6858000"/>
  <p:notesSz cx="6858000" cy="9144000"/>
  <p:embeddedFontLst>
    <p:embeddedFont>
      <p:font typeface="Arial Black" panose="020B0A04020102020204" pitchFamily="34" charset="0"/>
      <p:regular r:id="rId57"/>
      <p:bold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icGdccrzFDxUAadxiGGNQq8BTd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57BD76-52F2-43C0-9361-C66F56B28B42}">
  <a:tblStyle styleId="{9057BD76-52F2-43C0-9361-C66F56B28B4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D0BABC-6A7F-40D1-A1C4-07197FA0025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92997288148719"/>
          <c:y val="0.10066905373147775"/>
          <c:w val="0.61654147375193036"/>
          <c:h val="0.74585551502049274"/>
        </c:manualLayout>
      </c:layout>
      <c:pieChart>
        <c:varyColors val="1"/>
        <c:ser>
          <c:idx val="0"/>
          <c:order val="0"/>
          <c:tx>
            <c:strRef>
              <c:f>Sheet1!$B$1</c:f>
              <c:strCache>
                <c:ptCount val="1"/>
                <c:pt idx="0">
                  <c:v>Sales</c:v>
                </c:pt>
              </c:strCache>
            </c:strRef>
          </c:tx>
          <c:dPt>
            <c:idx val="0"/>
            <c:bubble3D val="0"/>
            <c:spPr>
              <a:solidFill>
                <a:schemeClr val="accent1"/>
              </a:solidFill>
              <a:ln w="0">
                <a:solidFill>
                  <a:schemeClr val="lt1"/>
                </a:solidFill>
              </a:ln>
              <a:effectLst/>
            </c:spPr>
            <c:extLst>
              <c:ext xmlns:c16="http://schemas.microsoft.com/office/drawing/2014/chart" uri="{C3380CC4-5D6E-409C-BE32-E72D297353CC}">
                <c16:uniqueId val="{00000002-94FE-4512-814D-147369F6CD9A}"/>
              </c:ext>
            </c:extLst>
          </c:dPt>
          <c:dPt>
            <c:idx val="1"/>
            <c:bubble3D val="0"/>
            <c:spPr>
              <a:solidFill>
                <a:schemeClr val="accent2"/>
              </a:solidFill>
              <a:ln w="0">
                <a:solidFill>
                  <a:schemeClr val="lt1"/>
                </a:solidFill>
              </a:ln>
              <a:effectLst/>
            </c:spPr>
            <c:extLst>
              <c:ext xmlns:c16="http://schemas.microsoft.com/office/drawing/2014/chart" uri="{C3380CC4-5D6E-409C-BE32-E72D297353CC}">
                <c16:uniqueId val="{00000003-94FE-4512-814D-147369F6CD9A}"/>
              </c:ext>
            </c:extLst>
          </c:dPt>
          <c:dPt>
            <c:idx val="2"/>
            <c:bubble3D val="0"/>
            <c:spPr>
              <a:solidFill>
                <a:schemeClr val="accent3"/>
              </a:solidFill>
              <a:ln w="0">
                <a:solidFill>
                  <a:schemeClr val="lt1"/>
                </a:solidFill>
              </a:ln>
              <a:effectLst/>
            </c:spPr>
            <c:extLst>
              <c:ext xmlns:c16="http://schemas.microsoft.com/office/drawing/2014/chart" uri="{C3380CC4-5D6E-409C-BE32-E72D297353CC}">
                <c16:uniqueId val="{00000004-94FE-4512-814D-147369F6CD9A}"/>
              </c:ext>
            </c:extLst>
          </c:dPt>
          <c:dPt>
            <c:idx val="3"/>
            <c:bubble3D val="0"/>
            <c:spPr>
              <a:solidFill>
                <a:schemeClr val="accent4"/>
              </a:solidFill>
              <a:ln w="0">
                <a:solidFill>
                  <a:schemeClr val="lt1"/>
                </a:solidFill>
              </a:ln>
              <a:effectLst/>
            </c:spPr>
            <c:extLst>
              <c:ext xmlns:c16="http://schemas.microsoft.com/office/drawing/2014/chart" uri="{C3380CC4-5D6E-409C-BE32-E72D297353CC}">
                <c16:uniqueId val="{00000005-94FE-4512-814D-147369F6CD9A}"/>
              </c:ext>
            </c:extLst>
          </c:dPt>
          <c:dLbls>
            <c:dLbl>
              <c:idx val="0"/>
              <c:layout>
                <c:manualLayout>
                  <c:x val="-0.14440322259366395"/>
                  <c:y val="-9.4173133478219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FE-4512-814D-147369F6CD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Heterosexual</c:v>
                </c:pt>
                <c:pt idx="1">
                  <c:v>MSM</c:v>
                </c:pt>
                <c:pt idx="2">
                  <c:v>IDU</c:v>
                </c:pt>
                <c:pt idx="3">
                  <c:v>MTCT</c:v>
                </c:pt>
              </c:strCache>
            </c:strRef>
          </c:cat>
          <c:val>
            <c:numRef>
              <c:f>Sheet1!$B$2:$B$5</c:f>
              <c:numCache>
                <c:formatCode>0.0%</c:formatCode>
                <c:ptCount val="4"/>
                <c:pt idx="0">
                  <c:v>0.88700000000000001</c:v>
                </c:pt>
                <c:pt idx="1">
                  <c:v>2.8000000000000001E-2</c:v>
                </c:pt>
                <c:pt idx="2">
                  <c:v>6.3E-2</c:v>
                </c:pt>
                <c:pt idx="3">
                  <c:v>2.1999999999999999E-2</c:v>
                </c:pt>
              </c:numCache>
            </c:numRef>
          </c:val>
          <c:extLst>
            <c:ext xmlns:c16="http://schemas.microsoft.com/office/drawing/2014/chart" uri="{C3380CC4-5D6E-409C-BE32-E72D297353CC}">
              <c16:uniqueId val="{00000000-94FE-4512-814D-147369F6CD9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9291121181479587E-3"/>
          <c:y val="0.29438904652524434"/>
          <c:w val="0.27513482981692272"/>
          <c:h val="0.3041521856276591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HIV+ pregnant women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193</c:v>
                </c:pt>
                <c:pt idx="1">
                  <c:v>213</c:v>
                </c:pt>
                <c:pt idx="2">
                  <c:v>174</c:v>
                </c:pt>
                <c:pt idx="3">
                  <c:v>187</c:v>
                </c:pt>
                <c:pt idx="4">
                  <c:v>195</c:v>
                </c:pt>
              </c:numCache>
            </c:numRef>
          </c:val>
          <c:extLst>
            <c:ext xmlns:c16="http://schemas.microsoft.com/office/drawing/2014/chart" uri="{C3380CC4-5D6E-409C-BE32-E72D297353CC}">
              <c16:uniqueId val="{00000000-B4EF-48F3-8C89-66A94F43D42D}"/>
            </c:ext>
          </c:extLst>
        </c:ser>
        <c:ser>
          <c:idx val="1"/>
          <c:order val="1"/>
          <c:tx>
            <c:strRef>
              <c:f>Sheet1!$C$1</c:f>
              <c:strCache>
                <c:ptCount val="1"/>
                <c:pt idx="0">
                  <c:v>The number of children diagnosed with HIV (%)</c:v>
                </c:pt>
              </c:strCache>
            </c:strRef>
          </c:tx>
          <c:spPr>
            <a:solidFill>
              <a:schemeClr val="accent2"/>
            </a:solidFill>
            <a:ln>
              <a:noFill/>
            </a:ln>
            <a:effectLst/>
          </c:spPr>
          <c:invertIfNegative val="0"/>
          <c:dLbls>
            <c:dLbl>
              <c:idx val="0"/>
              <c:layout>
                <c:manualLayout>
                  <c:x val="3.3939754851294746E-2"/>
                  <c:y val="-1.6406261317452014E-2"/>
                </c:manualLayout>
              </c:layout>
              <c:tx>
                <c:rich>
                  <a:bodyPr/>
                  <a:lstStyle/>
                  <a:p>
                    <a:fld id="{5FFA5DA0-1EF2-46B6-A4DB-4AB3D35FB423}" type="VALUE">
                      <a:rPr lang="en-US" smtClean="0"/>
                      <a:pPr/>
                      <a:t>[VALUE]</a:t>
                    </a:fld>
                    <a:r>
                      <a:rPr lang="en-US" dirty="0"/>
                      <a:t> </a:t>
                    </a:r>
                    <a:r>
                      <a:rPr lang="en-US" dirty="0">
                        <a:solidFill>
                          <a:srgbClr val="FF0000"/>
                        </a:solidFill>
                      </a:rPr>
                      <a:t>(3.6%)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4EF-48F3-8C89-66A94F43D42D}"/>
                </c:ext>
              </c:extLst>
            </c:dLbl>
            <c:dLbl>
              <c:idx val="1"/>
              <c:layout>
                <c:manualLayout>
                  <c:x val="3.717472118959108E-2"/>
                  <c:y val="0"/>
                </c:manualLayout>
              </c:layout>
              <c:tx>
                <c:rich>
                  <a:bodyPr/>
                  <a:lstStyle/>
                  <a:p>
                    <a:fld id="{D01D39B0-D704-4A09-A9A3-A7216F9362D5}" type="VALUE">
                      <a:rPr lang="en-US" smtClean="0"/>
                      <a:pPr/>
                      <a:t>[VALUE]</a:t>
                    </a:fld>
                    <a:r>
                      <a:rPr lang="en-US" dirty="0"/>
                      <a:t> </a:t>
                    </a:r>
                    <a:r>
                      <a:rPr lang="en-US" dirty="0">
                        <a:solidFill>
                          <a:srgbClr val="FF0000"/>
                        </a:solidFill>
                      </a:rPr>
                      <a:t>(7.0%)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4EF-48F3-8C89-66A94F43D42D}"/>
                </c:ext>
              </c:extLst>
            </c:dLbl>
            <c:dLbl>
              <c:idx val="2"/>
              <c:layout>
                <c:manualLayout>
                  <c:x val="4.0199728287820674E-2"/>
                  <c:y val="-4.0883666653254887E-3"/>
                </c:manualLayout>
              </c:layout>
              <c:tx>
                <c:rich>
                  <a:bodyPr/>
                  <a:lstStyle/>
                  <a:p>
                    <a:fld id="{6EEA666D-F9F9-4AA5-8463-037EFEB11550}" type="VALUE">
                      <a:rPr lang="en-US" smtClean="0"/>
                      <a:pPr/>
                      <a:t>[VALUE]</a:t>
                    </a:fld>
                    <a:r>
                      <a:rPr lang="en-US" dirty="0"/>
                      <a:t> </a:t>
                    </a:r>
                    <a:r>
                      <a:rPr lang="en-US" dirty="0">
                        <a:solidFill>
                          <a:srgbClr val="FF0000"/>
                        </a:solidFill>
                      </a:rPr>
                      <a:t>(4.0%)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4EF-48F3-8C89-66A94F43D42D}"/>
                </c:ext>
              </c:extLst>
            </c:dLbl>
            <c:dLbl>
              <c:idx val="3"/>
              <c:layout>
                <c:manualLayout>
                  <c:x val="4.2879710173675589E-2"/>
                  <c:y val="0"/>
                </c:manualLayout>
              </c:layout>
              <c:tx>
                <c:rich>
                  <a:bodyPr/>
                  <a:lstStyle/>
                  <a:p>
                    <a:fld id="{F43CF33E-D260-42B7-B57F-7919BE16A265}" type="VALUE">
                      <a:rPr lang="en-US" smtClean="0"/>
                      <a:pPr/>
                      <a:t>[VALUE]</a:t>
                    </a:fld>
                    <a:r>
                      <a:rPr lang="en-US" dirty="0"/>
                      <a:t> </a:t>
                    </a:r>
                    <a:r>
                      <a:rPr lang="en-US" dirty="0">
                        <a:solidFill>
                          <a:srgbClr val="FF0000"/>
                        </a:solidFill>
                      </a:rPr>
                      <a:t>(6.4%)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4EF-48F3-8C89-66A94F43D42D}"/>
                </c:ext>
              </c:extLst>
            </c:dLbl>
            <c:dLbl>
              <c:idx val="4"/>
              <c:layout>
                <c:manualLayout>
                  <c:x val="2.9479800744401898E-2"/>
                  <c:y val="-2.8618566657277449E-2"/>
                </c:manualLayout>
              </c:layout>
              <c:tx>
                <c:rich>
                  <a:bodyPr/>
                  <a:lstStyle/>
                  <a:p>
                    <a:fld id="{677F4305-DB21-4F9D-AB99-7990091D1DDB}" type="VALUE">
                      <a:rPr lang="en-US" smtClean="0"/>
                      <a:pPr/>
                      <a:t>[VALUE]</a:t>
                    </a:fld>
                    <a:r>
                      <a:rPr lang="en-US" dirty="0"/>
                      <a:t> </a:t>
                    </a:r>
                    <a:r>
                      <a:rPr lang="en-US" dirty="0">
                        <a:solidFill>
                          <a:srgbClr val="FF0000"/>
                        </a:solidFill>
                      </a:rPr>
                      <a:t>(1.0%)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4EF-48F3-8C89-66A94F43D42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7</c:v>
                </c:pt>
                <c:pt idx="1">
                  <c:v>15</c:v>
                </c:pt>
                <c:pt idx="2">
                  <c:v>7</c:v>
                </c:pt>
                <c:pt idx="3">
                  <c:v>12</c:v>
                </c:pt>
                <c:pt idx="4">
                  <c:v>2</c:v>
                </c:pt>
              </c:numCache>
            </c:numRef>
          </c:val>
          <c:extLst>
            <c:ext xmlns:c16="http://schemas.microsoft.com/office/drawing/2014/chart" uri="{C3380CC4-5D6E-409C-BE32-E72D297353CC}">
              <c16:uniqueId val="{00000001-B4EF-48F3-8C89-66A94F43D42D}"/>
            </c:ext>
          </c:extLst>
        </c:ser>
        <c:dLbls>
          <c:showLegendKey val="0"/>
          <c:showVal val="0"/>
          <c:showCatName val="0"/>
          <c:showSerName val="0"/>
          <c:showPercent val="0"/>
          <c:showBubbleSize val="0"/>
        </c:dLbls>
        <c:gapWidth val="219"/>
        <c:overlap val="-27"/>
        <c:axId val="1722876671"/>
        <c:axId val="1722879167"/>
      </c:barChart>
      <c:catAx>
        <c:axId val="172287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2879167"/>
        <c:crosses val="autoZero"/>
        <c:auto val="1"/>
        <c:lblAlgn val="ctr"/>
        <c:lblOffset val="100"/>
        <c:noMultiLvlLbl val="0"/>
      </c:catAx>
      <c:valAx>
        <c:axId val="1722879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2876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59834911940355E-2"/>
          <c:y val="3.5914010816902757E-2"/>
          <c:w val="0.94777578074479818"/>
          <c:h val="0.8803011855204077"/>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0"/>
              <c:tx>
                <c:rich>
                  <a:bodyPr/>
                  <a:lstStyle/>
                  <a:p>
                    <a:fld id="{0BC64D29-5C25-48D4-81C3-7E201079D94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1C5-433B-9C0A-A7D9652C1F9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TB cases</c:v>
                </c:pt>
                <c:pt idx="1">
                  <c:v>% know HIV status</c:v>
                </c:pt>
              </c:strCache>
            </c:strRef>
          </c:cat>
          <c:val>
            <c:numRef>
              <c:f>Sheet1!$B$2:$B$4</c:f>
              <c:numCache>
                <c:formatCode>General</c:formatCode>
                <c:ptCount val="3"/>
                <c:pt idx="0">
                  <c:v>2067</c:v>
                </c:pt>
                <c:pt idx="1">
                  <c:v>2005</c:v>
                </c:pt>
                <c:pt idx="2">
                  <c:v>214</c:v>
                </c:pt>
              </c:numCache>
            </c:numRef>
          </c:val>
          <c:extLst>
            <c:ext xmlns:c16="http://schemas.microsoft.com/office/drawing/2014/chart" uri="{C3380CC4-5D6E-409C-BE32-E72D297353CC}">
              <c16:uniqueId val="{00000000-91C5-433B-9C0A-A7D9652C1F9D}"/>
            </c:ext>
          </c:extLst>
        </c:ser>
        <c:dLbls>
          <c:dLblPos val="outEnd"/>
          <c:showLegendKey val="0"/>
          <c:showVal val="1"/>
          <c:showCatName val="0"/>
          <c:showSerName val="0"/>
          <c:showPercent val="0"/>
          <c:showBubbleSize val="0"/>
        </c:dLbls>
        <c:gapWidth val="219"/>
        <c:axId val="995408015"/>
        <c:axId val="995390959"/>
      </c:barChart>
      <c:catAx>
        <c:axId val="995408015"/>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390959"/>
        <c:crosses val="autoZero"/>
        <c:auto val="1"/>
        <c:lblAlgn val="ctr"/>
        <c:lblOffset val="100"/>
        <c:noMultiLvlLbl val="0"/>
      </c:catAx>
      <c:valAx>
        <c:axId val="995390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4080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59834911940355E-2"/>
          <c:y val="3.5914010816902757E-2"/>
          <c:w val="0.94777578074479818"/>
          <c:h val="0.880301185520407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0BC64D29-5C25-48D4-81C3-7E201079D94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51-4781-A18F-E5CDE90EEBB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TB_HIV cases</c:v>
                </c:pt>
                <c:pt idx="1">
                  <c:v>Started on ART</c:v>
                </c:pt>
                <c:pt idx="2">
                  <c:v>Succesful treatment</c:v>
                </c:pt>
              </c:strCache>
            </c:strRef>
          </c:cat>
          <c:val>
            <c:numRef>
              <c:f>Sheet1!$B$2:$B$4</c:f>
              <c:numCache>
                <c:formatCode>General</c:formatCode>
                <c:ptCount val="3"/>
                <c:pt idx="0">
                  <c:v>214</c:v>
                </c:pt>
                <c:pt idx="1">
                  <c:v>162</c:v>
                </c:pt>
                <c:pt idx="2">
                  <c:v>99</c:v>
                </c:pt>
              </c:numCache>
            </c:numRef>
          </c:val>
          <c:extLst>
            <c:ext xmlns:c16="http://schemas.microsoft.com/office/drawing/2014/chart" uri="{C3380CC4-5D6E-409C-BE32-E72D297353CC}">
              <c16:uniqueId val="{00000001-1351-4781-A18F-E5CDE90EEBB0}"/>
            </c:ext>
          </c:extLst>
        </c:ser>
        <c:dLbls>
          <c:dLblPos val="outEnd"/>
          <c:showLegendKey val="0"/>
          <c:showVal val="1"/>
          <c:showCatName val="0"/>
          <c:showSerName val="0"/>
          <c:showPercent val="0"/>
          <c:showBubbleSize val="0"/>
        </c:dLbls>
        <c:gapWidth val="219"/>
        <c:axId val="995408015"/>
        <c:axId val="995390959"/>
      </c:barChart>
      <c:catAx>
        <c:axId val="99540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390959"/>
        <c:crosses val="autoZero"/>
        <c:auto val="1"/>
        <c:lblAlgn val="ctr"/>
        <c:lblOffset val="100"/>
        <c:noMultiLvlLbl val="0"/>
      </c:catAx>
      <c:valAx>
        <c:axId val="995390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4080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458" name="Google Shape;4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56" name="Google Shape;65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62" name="Google Shape;66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68" name="Google Shape;66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74" name="Google Shape;6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80" name="Google Shape;68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86" name="Google Shape;68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 name="Google Shape;7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6" name="Google Shape;82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85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7_Section Header_photo">
  <p:cSld name="17_Section Header_photo">
    <p:bg>
      <p:bgPr>
        <a:solidFill>
          <a:srgbClr val="00205C"/>
        </a:solidFill>
        <a:effectLst/>
      </p:bgPr>
    </p:bg>
    <p:spTree>
      <p:nvGrpSpPr>
        <p:cNvPr id="1" name="Shape 14"/>
        <p:cNvGrpSpPr/>
        <p:nvPr/>
      </p:nvGrpSpPr>
      <p:grpSpPr>
        <a:xfrm>
          <a:off x="0" y="0"/>
          <a:ext cx="0" cy="0"/>
          <a:chOff x="0" y="0"/>
          <a:chExt cx="0" cy="0"/>
        </a:xfrm>
      </p:grpSpPr>
      <p:pic>
        <p:nvPicPr>
          <p:cNvPr id="15" name="Google Shape;15;p53" descr="A person looking at a red wall&#10;&#10;Description automatically generated with low confidence"/>
          <p:cNvPicPr preferRelativeResize="0"/>
          <p:nvPr/>
        </p:nvPicPr>
        <p:blipFill rotWithShape="1">
          <a:blip r:embed="rId2">
            <a:alphaModFix/>
          </a:blip>
          <a:srcRect/>
          <a:stretch/>
        </p:blipFill>
        <p:spPr>
          <a:xfrm flipH="1">
            <a:off x="-1" y="0"/>
            <a:ext cx="12192000" cy="6858000"/>
          </a:xfrm>
          <a:prstGeom prst="rect">
            <a:avLst/>
          </a:prstGeom>
          <a:noFill/>
          <a:ln>
            <a:noFill/>
          </a:ln>
        </p:spPr>
      </p:pic>
      <p:sp>
        <p:nvSpPr>
          <p:cNvPr id="16" name="Google Shape;16;p5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u="none" strike="noStrike" cap="none">
                <a:solidFill>
                  <a:srgbClr val="00205C"/>
                </a:solidFill>
                <a:latin typeface="Calibri"/>
                <a:ea typeface="Calibri"/>
                <a:cs typeface="Calibri"/>
                <a:sym typeface="Calibri"/>
              </a:defRPr>
            </a:lvl1pPr>
            <a:lvl2pPr marL="0" lvl="1" indent="0" algn="r">
              <a:spcBef>
                <a:spcPts val="0"/>
              </a:spcBef>
              <a:buNone/>
              <a:defRPr sz="900" b="0" i="0" u="none" strike="noStrike" cap="none">
                <a:solidFill>
                  <a:srgbClr val="00205C"/>
                </a:solidFill>
                <a:latin typeface="Calibri"/>
                <a:ea typeface="Calibri"/>
                <a:cs typeface="Calibri"/>
                <a:sym typeface="Calibri"/>
              </a:defRPr>
            </a:lvl2pPr>
            <a:lvl3pPr marL="0" lvl="2" indent="0" algn="r">
              <a:spcBef>
                <a:spcPts val="0"/>
              </a:spcBef>
              <a:buNone/>
              <a:defRPr sz="900" b="0" i="0" u="none" strike="noStrike" cap="none">
                <a:solidFill>
                  <a:srgbClr val="00205C"/>
                </a:solidFill>
                <a:latin typeface="Calibri"/>
                <a:ea typeface="Calibri"/>
                <a:cs typeface="Calibri"/>
                <a:sym typeface="Calibri"/>
              </a:defRPr>
            </a:lvl3pPr>
            <a:lvl4pPr marL="0" lvl="3" indent="0" algn="r">
              <a:spcBef>
                <a:spcPts val="0"/>
              </a:spcBef>
              <a:buNone/>
              <a:defRPr sz="900" b="0" i="0" u="none" strike="noStrike" cap="none">
                <a:solidFill>
                  <a:srgbClr val="00205C"/>
                </a:solidFill>
                <a:latin typeface="Calibri"/>
                <a:ea typeface="Calibri"/>
                <a:cs typeface="Calibri"/>
                <a:sym typeface="Calibri"/>
              </a:defRPr>
            </a:lvl4pPr>
            <a:lvl5pPr marL="0" lvl="4" indent="0" algn="r">
              <a:spcBef>
                <a:spcPts val="0"/>
              </a:spcBef>
              <a:buNone/>
              <a:defRPr sz="900" b="0" i="0" u="none" strike="noStrike" cap="none">
                <a:solidFill>
                  <a:srgbClr val="00205C"/>
                </a:solidFill>
                <a:latin typeface="Calibri"/>
                <a:ea typeface="Calibri"/>
                <a:cs typeface="Calibri"/>
                <a:sym typeface="Calibri"/>
              </a:defRPr>
            </a:lvl5pPr>
            <a:lvl6pPr marL="0" lvl="5" indent="0" algn="r">
              <a:spcBef>
                <a:spcPts val="0"/>
              </a:spcBef>
              <a:buNone/>
              <a:defRPr sz="900" b="0" i="0" u="none" strike="noStrike" cap="none">
                <a:solidFill>
                  <a:srgbClr val="00205C"/>
                </a:solidFill>
                <a:latin typeface="Calibri"/>
                <a:ea typeface="Calibri"/>
                <a:cs typeface="Calibri"/>
                <a:sym typeface="Calibri"/>
              </a:defRPr>
            </a:lvl6pPr>
            <a:lvl7pPr marL="0" lvl="6" indent="0" algn="r">
              <a:spcBef>
                <a:spcPts val="0"/>
              </a:spcBef>
              <a:buNone/>
              <a:defRPr sz="900" b="0" i="0" u="none" strike="noStrike" cap="none">
                <a:solidFill>
                  <a:srgbClr val="00205C"/>
                </a:solidFill>
                <a:latin typeface="Calibri"/>
                <a:ea typeface="Calibri"/>
                <a:cs typeface="Calibri"/>
                <a:sym typeface="Calibri"/>
              </a:defRPr>
            </a:lvl7pPr>
            <a:lvl8pPr marL="0" lvl="7" indent="0" algn="r">
              <a:spcBef>
                <a:spcPts val="0"/>
              </a:spcBef>
              <a:buNone/>
              <a:defRPr sz="900" b="0" i="0" u="none" strike="noStrike" cap="none">
                <a:solidFill>
                  <a:srgbClr val="00205C"/>
                </a:solidFill>
                <a:latin typeface="Calibri"/>
                <a:ea typeface="Calibri"/>
                <a:cs typeface="Calibri"/>
                <a:sym typeface="Calibri"/>
              </a:defRPr>
            </a:lvl8pPr>
            <a:lvl9pPr marL="0" lvl="8" indent="0" algn="r">
              <a:spcBef>
                <a:spcPts val="0"/>
              </a:spcBef>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 name="Google Shape;19;p5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0" name="Google Shape;20;p53"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_navy">
  <p:cSld name="Section Header_navy">
    <p:bg>
      <p:bgPr>
        <a:solidFill>
          <a:srgbClr val="00205C"/>
        </a:solidFill>
        <a:effectLst/>
      </p:bgPr>
    </p:bg>
    <p:spTree>
      <p:nvGrpSpPr>
        <p:cNvPr id="1" name="Shape 68"/>
        <p:cNvGrpSpPr/>
        <p:nvPr/>
      </p:nvGrpSpPr>
      <p:grpSpPr>
        <a:xfrm>
          <a:off x="0" y="0"/>
          <a:ext cx="0" cy="0"/>
          <a:chOff x="0" y="0"/>
          <a:chExt cx="0" cy="0"/>
        </a:xfrm>
      </p:grpSpPr>
      <p:sp>
        <p:nvSpPr>
          <p:cNvPr id="69" name="Google Shape;69;p6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200"/>
              <a:buFont typeface="Calibri"/>
              <a:buNone/>
              <a:defRPr sz="4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2" name="Google Shape;72;p6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73" name="Google Shape;73;p67"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_navy with bullets">
  <p:cSld name="Section Header_navy with bullets">
    <p:bg>
      <p:bgPr>
        <a:solidFill>
          <a:srgbClr val="00205C"/>
        </a:solidFill>
        <a:effectLst/>
      </p:bgPr>
    </p:bg>
    <p:spTree>
      <p:nvGrpSpPr>
        <p:cNvPr id="1" name="Shape 74"/>
        <p:cNvGrpSpPr/>
        <p:nvPr/>
      </p:nvGrpSpPr>
      <p:grpSpPr>
        <a:xfrm>
          <a:off x="0" y="0"/>
          <a:ext cx="0" cy="0"/>
          <a:chOff x="0" y="0"/>
          <a:chExt cx="0" cy="0"/>
        </a:xfrm>
      </p:grpSpPr>
      <p:sp>
        <p:nvSpPr>
          <p:cNvPr id="75" name="Google Shape;75;p68"/>
          <p:cNvSpPr txBox="1">
            <a:spLocks noGrp="1"/>
          </p:cNvSpPr>
          <p:nvPr>
            <p:ph type="title"/>
          </p:nvPr>
        </p:nvSpPr>
        <p:spPr>
          <a:xfrm>
            <a:off x="457200" y="685799"/>
            <a:ext cx="5638800" cy="307586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8"/>
          <p:cNvSpPr txBox="1">
            <a:spLocks noGrp="1"/>
          </p:cNvSpPr>
          <p:nvPr>
            <p:ph type="body" idx="1"/>
          </p:nvPr>
        </p:nvSpPr>
        <p:spPr>
          <a:xfrm>
            <a:off x="7917084" y="685800"/>
            <a:ext cx="3817716" cy="5460993"/>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9" name="Google Shape;79;p6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80" name="Google Shape;80;p68"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_light blue">
  <p:cSld name="Section Header_light blue">
    <p:bg>
      <p:bgPr>
        <a:solidFill>
          <a:srgbClr val="DDEFF9"/>
        </a:solid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6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6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86" name="Google Shape;86;p69"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Section Header_photo">
  <p:cSld name="6_Section Header_photo">
    <p:bg>
      <p:bgPr>
        <a:solidFill>
          <a:srgbClr val="00205C"/>
        </a:solidFill>
        <a:effectLst/>
      </p:bgPr>
    </p:bg>
    <p:spTree>
      <p:nvGrpSpPr>
        <p:cNvPr id="1" name="Shape 87"/>
        <p:cNvGrpSpPr/>
        <p:nvPr/>
      </p:nvGrpSpPr>
      <p:grpSpPr>
        <a:xfrm>
          <a:off x="0" y="0"/>
          <a:ext cx="0" cy="0"/>
          <a:chOff x="0" y="0"/>
          <a:chExt cx="0" cy="0"/>
        </a:xfrm>
      </p:grpSpPr>
      <p:pic>
        <p:nvPicPr>
          <p:cNvPr id="88" name="Google Shape;88;p70" descr="A close-up of a baby's hand&#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9" name="Google Shape;89;p7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7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7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2" name="Google Shape;92;p70"/>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93" name="Google Shape;93;p70"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Section Header_photo">
  <p:cSld name="7_Section Header_photo">
    <p:bg>
      <p:bgPr>
        <a:solidFill>
          <a:srgbClr val="00205C"/>
        </a:solidFill>
        <a:effectLst/>
      </p:bgPr>
    </p:bg>
    <p:spTree>
      <p:nvGrpSpPr>
        <p:cNvPr id="1" name="Shape 94"/>
        <p:cNvGrpSpPr/>
        <p:nvPr/>
      </p:nvGrpSpPr>
      <p:grpSpPr>
        <a:xfrm>
          <a:off x="0" y="0"/>
          <a:ext cx="0" cy="0"/>
          <a:chOff x="0" y="0"/>
          <a:chExt cx="0" cy="0"/>
        </a:xfrm>
      </p:grpSpPr>
      <p:pic>
        <p:nvPicPr>
          <p:cNvPr id="95" name="Google Shape;95;p71" descr="A picture containing person, outdoor&#10;&#10;Description automatically generated"/>
          <p:cNvPicPr preferRelativeResize="0"/>
          <p:nvPr/>
        </p:nvPicPr>
        <p:blipFill rotWithShape="1">
          <a:blip r:embed="rId2">
            <a:alphaModFix/>
          </a:blip>
          <a:srcRect/>
          <a:stretch/>
        </p:blipFill>
        <p:spPr>
          <a:xfrm>
            <a:off x="-10026" y="0"/>
            <a:ext cx="12202026" cy="6858000"/>
          </a:xfrm>
          <a:prstGeom prst="rect">
            <a:avLst/>
          </a:prstGeom>
          <a:noFill/>
          <a:ln>
            <a:noFill/>
          </a:ln>
        </p:spPr>
      </p:pic>
      <p:sp>
        <p:nvSpPr>
          <p:cNvPr id="96" name="Google Shape;96;p7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7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71"/>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00" name="Google Shape;100;p71"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Section Header_photo">
  <p:cSld name="8_Section Header_photo">
    <p:bg>
      <p:bgPr>
        <a:solidFill>
          <a:srgbClr val="00205C"/>
        </a:solidFill>
        <a:effectLst/>
      </p:bgPr>
    </p:bg>
    <p:spTree>
      <p:nvGrpSpPr>
        <p:cNvPr id="1" name="Shape 101"/>
        <p:cNvGrpSpPr/>
        <p:nvPr/>
      </p:nvGrpSpPr>
      <p:grpSpPr>
        <a:xfrm>
          <a:off x="0" y="0"/>
          <a:ext cx="0" cy="0"/>
          <a:chOff x="0" y="0"/>
          <a:chExt cx="0" cy="0"/>
        </a:xfrm>
      </p:grpSpPr>
      <p:pic>
        <p:nvPicPr>
          <p:cNvPr id="102" name="Google Shape;102;p72" descr="A picture containing person, hospital room, room, spectacles&#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3" name="Google Shape;103;p7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7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6" name="Google Shape;106;p7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07" name="Google Shape;107;p72"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Section Header_photo">
  <p:cSld name="10_Section Header_photo">
    <p:bg>
      <p:bgPr>
        <a:solidFill>
          <a:srgbClr val="00205C"/>
        </a:solidFill>
        <a:effectLst/>
      </p:bgPr>
    </p:bg>
    <p:spTree>
      <p:nvGrpSpPr>
        <p:cNvPr id="1" name="Shape 108"/>
        <p:cNvGrpSpPr/>
        <p:nvPr/>
      </p:nvGrpSpPr>
      <p:grpSpPr>
        <a:xfrm>
          <a:off x="0" y="0"/>
          <a:ext cx="0" cy="0"/>
          <a:chOff x="0" y="0"/>
          <a:chExt cx="0" cy="0"/>
        </a:xfrm>
      </p:grpSpPr>
      <p:pic>
        <p:nvPicPr>
          <p:cNvPr id="109" name="Google Shape;109;p73" descr="A group of children raising their hands&#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0" name="Google Shape;110;p7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7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7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3" name="Google Shape;113;p7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14" name="Google Shape;114;p73"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Section Header_photo">
  <p:cSld name="13_Section Header_photo">
    <p:bg>
      <p:bgPr>
        <a:solidFill>
          <a:srgbClr val="00205C"/>
        </a:solidFill>
        <a:effectLst/>
      </p:bgPr>
    </p:bg>
    <p:spTree>
      <p:nvGrpSpPr>
        <p:cNvPr id="1" name="Shape 115"/>
        <p:cNvGrpSpPr/>
        <p:nvPr/>
      </p:nvGrpSpPr>
      <p:grpSpPr>
        <a:xfrm>
          <a:off x="0" y="0"/>
          <a:ext cx="0" cy="0"/>
          <a:chOff x="0" y="0"/>
          <a:chExt cx="0" cy="0"/>
        </a:xfrm>
      </p:grpSpPr>
      <p:pic>
        <p:nvPicPr>
          <p:cNvPr id="116" name="Google Shape;116;p74" descr="A couple of women sitting on a couch with face paint&#10;&#10;Description automatically generated with low confidence"/>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117" name="Google Shape;117;p74"/>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7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7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0" name="Google Shape;120;p74"/>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21" name="Google Shape;121;p74"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Section Header_photo">
  <p:cSld name="15_Section Header_photo">
    <p:bg>
      <p:bgPr>
        <a:solidFill>
          <a:srgbClr val="00205C"/>
        </a:solidFill>
        <a:effectLst/>
      </p:bgPr>
    </p:bg>
    <p:spTree>
      <p:nvGrpSpPr>
        <p:cNvPr id="1" name="Shape 122"/>
        <p:cNvGrpSpPr/>
        <p:nvPr/>
      </p:nvGrpSpPr>
      <p:grpSpPr>
        <a:xfrm>
          <a:off x="0" y="0"/>
          <a:ext cx="0" cy="0"/>
          <a:chOff x="0" y="0"/>
          <a:chExt cx="0" cy="0"/>
        </a:xfrm>
      </p:grpSpPr>
      <p:pic>
        <p:nvPicPr>
          <p:cNvPr id="123" name="Google Shape;123;p75" descr="A picture containing person, indoor&#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Google Shape;124;p7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7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7" name="Google Shape;127;p7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28" name="Google Shape;128;p75"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2_Section Header_photo">
  <p:cSld name="12_Section Header_photo">
    <p:bg>
      <p:bgPr>
        <a:solidFill>
          <a:srgbClr val="00205C"/>
        </a:solidFill>
        <a:effectLst/>
      </p:bgPr>
    </p:bg>
    <p:spTree>
      <p:nvGrpSpPr>
        <p:cNvPr id="1" name="Shape 129"/>
        <p:cNvGrpSpPr/>
        <p:nvPr/>
      </p:nvGrpSpPr>
      <p:grpSpPr>
        <a:xfrm>
          <a:off x="0" y="0"/>
          <a:ext cx="0" cy="0"/>
          <a:chOff x="0" y="0"/>
          <a:chExt cx="0" cy="0"/>
        </a:xfrm>
      </p:grpSpPr>
      <p:pic>
        <p:nvPicPr>
          <p:cNvPr id="130" name="Google Shape;130;p76" descr="A picture containing person, outdoor&#10;&#10;Description automatically generated"/>
          <p:cNvPicPr preferRelativeResize="0"/>
          <p:nvPr/>
        </p:nvPicPr>
        <p:blipFill rotWithShape="1">
          <a:blip r:embed="rId2">
            <a:alphaModFix/>
          </a:blip>
          <a:srcRect/>
          <a:stretch/>
        </p:blipFill>
        <p:spPr>
          <a:xfrm>
            <a:off x="0" y="0"/>
            <a:ext cx="12200014" cy="6858000"/>
          </a:xfrm>
          <a:prstGeom prst="rect">
            <a:avLst/>
          </a:prstGeom>
          <a:noFill/>
          <a:ln>
            <a:noFill/>
          </a:ln>
        </p:spPr>
      </p:pic>
      <p:sp>
        <p:nvSpPr>
          <p:cNvPr id="131" name="Google Shape;131;p7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7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4" name="Google Shape;134;p7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35" name="Google Shape;135;p76"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4"/>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4"/>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u="none" strike="noStrike" cap="none">
                <a:solidFill>
                  <a:srgbClr val="00205C"/>
                </a:solidFill>
                <a:latin typeface="Calibri"/>
                <a:ea typeface="Calibri"/>
                <a:cs typeface="Calibri"/>
                <a:sym typeface="Calibri"/>
              </a:defRPr>
            </a:lvl1pPr>
            <a:lvl2pPr marL="0" lvl="1" indent="0" algn="r">
              <a:spcBef>
                <a:spcPts val="0"/>
              </a:spcBef>
              <a:buNone/>
              <a:defRPr sz="900" b="0" i="0" u="none" strike="noStrike" cap="none">
                <a:solidFill>
                  <a:srgbClr val="00205C"/>
                </a:solidFill>
                <a:latin typeface="Calibri"/>
                <a:ea typeface="Calibri"/>
                <a:cs typeface="Calibri"/>
                <a:sym typeface="Calibri"/>
              </a:defRPr>
            </a:lvl2pPr>
            <a:lvl3pPr marL="0" lvl="2" indent="0" algn="r">
              <a:spcBef>
                <a:spcPts val="0"/>
              </a:spcBef>
              <a:buNone/>
              <a:defRPr sz="900" b="0" i="0" u="none" strike="noStrike" cap="none">
                <a:solidFill>
                  <a:srgbClr val="00205C"/>
                </a:solidFill>
                <a:latin typeface="Calibri"/>
                <a:ea typeface="Calibri"/>
                <a:cs typeface="Calibri"/>
                <a:sym typeface="Calibri"/>
              </a:defRPr>
            </a:lvl3pPr>
            <a:lvl4pPr marL="0" lvl="3" indent="0" algn="r">
              <a:spcBef>
                <a:spcPts val="0"/>
              </a:spcBef>
              <a:buNone/>
              <a:defRPr sz="900" b="0" i="0" u="none" strike="noStrike" cap="none">
                <a:solidFill>
                  <a:srgbClr val="00205C"/>
                </a:solidFill>
                <a:latin typeface="Calibri"/>
                <a:ea typeface="Calibri"/>
                <a:cs typeface="Calibri"/>
                <a:sym typeface="Calibri"/>
              </a:defRPr>
            </a:lvl4pPr>
            <a:lvl5pPr marL="0" lvl="4" indent="0" algn="r">
              <a:spcBef>
                <a:spcPts val="0"/>
              </a:spcBef>
              <a:buNone/>
              <a:defRPr sz="900" b="0" i="0" u="none" strike="noStrike" cap="none">
                <a:solidFill>
                  <a:srgbClr val="00205C"/>
                </a:solidFill>
                <a:latin typeface="Calibri"/>
                <a:ea typeface="Calibri"/>
                <a:cs typeface="Calibri"/>
                <a:sym typeface="Calibri"/>
              </a:defRPr>
            </a:lvl5pPr>
            <a:lvl6pPr marL="0" lvl="5" indent="0" algn="r">
              <a:spcBef>
                <a:spcPts val="0"/>
              </a:spcBef>
              <a:buNone/>
              <a:defRPr sz="900" b="0" i="0" u="none" strike="noStrike" cap="none">
                <a:solidFill>
                  <a:srgbClr val="00205C"/>
                </a:solidFill>
                <a:latin typeface="Calibri"/>
                <a:ea typeface="Calibri"/>
                <a:cs typeface="Calibri"/>
                <a:sym typeface="Calibri"/>
              </a:defRPr>
            </a:lvl6pPr>
            <a:lvl7pPr marL="0" lvl="6" indent="0" algn="r">
              <a:spcBef>
                <a:spcPts val="0"/>
              </a:spcBef>
              <a:buNone/>
              <a:defRPr sz="900" b="0" i="0" u="none" strike="noStrike" cap="none">
                <a:solidFill>
                  <a:srgbClr val="00205C"/>
                </a:solidFill>
                <a:latin typeface="Calibri"/>
                <a:ea typeface="Calibri"/>
                <a:cs typeface="Calibri"/>
                <a:sym typeface="Calibri"/>
              </a:defRPr>
            </a:lvl7pPr>
            <a:lvl8pPr marL="0" lvl="7" indent="0" algn="r">
              <a:spcBef>
                <a:spcPts val="0"/>
              </a:spcBef>
              <a:buNone/>
              <a:defRPr sz="900" b="0" i="0" u="none" strike="noStrike" cap="none">
                <a:solidFill>
                  <a:srgbClr val="00205C"/>
                </a:solidFill>
                <a:latin typeface="Calibri"/>
                <a:ea typeface="Calibri"/>
                <a:cs typeface="Calibri"/>
                <a:sym typeface="Calibri"/>
              </a:defRPr>
            </a:lvl8pPr>
            <a:lvl9pPr marL="0" lvl="8" indent="0" algn="r">
              <a:spcBef>
                <a:spcPts val="0"/>
              </a:spcBef>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5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7" name="Google Shape;27;p54"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_Section Header_photo">
  <p:cSld name="11_Section Header_photo">
    <p:bg>
      <p:bgPr>
        <a:solidFill>
          <a:srgbClr val="00205C"/>
        </a:solidFill>
        <a:effectLst/>
      </p:bgPr>
    </p:bg>
    <p:spTree>
      <p:nvGrpSpPr>
        <p:cNvPr id="1" name="Shape 136"/>
        <p:cNvGrpSpPr/>
        <p:nvPr/>
      </p:nvGrpSpPr>
      <p:grpSpPr>
        <a:xfrm>
          <a:off x="0" y="0"/>
          <a:ext cx="0" cy="0"/>
          <a:chOff x="0" y="0"/>
          <a:chExt cx="0" cy="0"/>
        </a:xfrm>
      </p:grpSpPr>
      <p:pic>
        <p:nvPicPr>
          <p:cNvPr id="137" name="Google Shape;137;p77" descr="A person washing the hands&#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8" name="Google Shape;138;p7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7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7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1" name="Google Shape;141;p7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42" name="Google Shape;142;p77" descr="A picture containing text&#10;&#10;Description automatically generated"/>
          <p:cNvPicPr preferRelativeResize="0"/>
          <p:nvPr/>
        </p:nvPicPr>
        <p:blipFill rotWithShape="1">
          <a:blip r:embed="rId3">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8_Section Header_photo">
  <p:cSld name="18_Section Header_photo">
    <p:bg>
      <p:bgPr>
        <a:solidFill>
          <a:srgbClr val="00205C"/>
        </a:solidFill>
        <a:effectLst/>
      </p:bgPr>
    </p:bg>
    <p:spTree>
      <p:nvGrpSpPr>
        <p:cNvPr id="1" name="Shape 143"/>
        <p:cNvGrpSpPr/>
        <p:nvPr/>
      </p:nvGrpSpPr>
      <p:grpSpPr>
        <a:xfrm>
          <a:off x="0" y="0"/>
          <a:ext cx="0" cy="0"/>
          <a:chOff x="0" y="0"/>
          <a:chExt cx="0" cy="0"/>
        </a:xfrm>
      </p:grpSpPr>
      <p:pic>
        <p:nvPicPr>
          <p:cNvPr id="144" name="Google Shape;144;p78" descr="A picture containing person, indoor, group&#10;&#10;Description automatically generated"/>
          <p:cNvPicPr preferRelativeResize="0"/>
          <p:nvPr/>
        </p:nvPicPr>
        <p:blipFill rotWithShape="1">
          <a:blip r:embed="rId2">
            <a:alphaModFix/>
          </a:blip>
          <a:srcRect/>
          <a:stretch/>
        </p:blipFill>
        <p:spPr>
          <a:xfrm>
            <a:off x="0" y="0"/>
            <a:ext cx="12165926" cy="6858000"/>
          </a:xfrm>
          <a:prstGeom prst="rect">
            <a:avLst/>
          </a:prstGeom>
          <a:noFill/>
          <a:ln>
            <a:noFill/>
          </a:ln>
        </p:spPr>
      </p:pic>
      <p:sp>
        <p:nvSpPr>
          <p:cNvPr id="145" name="Google Shape;145;p78"/>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7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7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8" name="Google Shape;148;p7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49" name="Google Shape;149;p78"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0205C"/>
        </a:solidFill>
        <a:effectLst/>
      </p:bgPr>
    </p:bg>
    <p:spTree>
      <p:nvGrpSpPr>
        <p:cNvPr id="1" name="Shape 150"/>
        <p:cNvGrpSpPr/>
        <p:nvPr/>
      </p:nvGrpSpPr>
      <p:grpSpPr>
        <a:xfrm>
          <a:off x="0" y="0"/>
          <a:ext cx="0" cy="0"/>
          <a:chOff x="0" y="0"/>
          <a:chExt cx="0" cy="0"/>
        </a:xfrm>
      </p:grpSpPr>
      <p:sp>
        <p:nvSpPr>
          <p:cNvPr id="151" name="Google Shape;151;p79"/>
          <p:cNvSpPr txBox="1">
            <a:spLocks noGrp="1"/>
          </p:cNvSpPr>
          <p:nvPr>
            <p:ph type="title"/>
          </p:nvPr>
        </p:nvSpPr>
        <p:spPr>
          <a:xfrm>
            <a:off x="457200" y="1846372"/>
            <a:ext cx="9700351"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000"/>
              <a:buFont typeface="Calibri"/>
              <a:buNone/>
              <a:defRPr sz="40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7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7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4" name="Google Shape;154;p7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155" name="Google Shape;155;p79"/>
          <p:cNvSpPr txBox="1">
            <a:spLocks noGrp="1"/>
          </p:cNvSpPr>
          <p:nvPr>
            <p:ph type="body" idx="1"/>
          </p:nvPr>
        </p:nvSpPr>
        <p:spPr>
          <a:xfrm>
            <a:off x="457200" y="4734772"/>
            <a:ext cx="9700351"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1"/>
              </a:buClr>
              <a:buSzPts val="1400"/>
              <a:buNone/>
              <a:defRPr b="1" i="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79"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rge text_navy">
  <p:cSld name="large text_navy">
    <p:bg>
      <p:bgPr>
        <a:solidFill>
          <a:srgbClr val="00205C"/>
        </a:solidFill>
        <a:effectLst/>
      </p:bgPr>
    </p:bg>
    <p:spTree>
      <p:nvGrpSpPr>
        <p:cNvPr id="1" name="Shape 157"/>
        <p:cNvGrpSpPr/>
        <p:nvPr/>
      </p:nvGrpSpPr>
      <p:grpSpPr>
        <a:xfrm>
          <a:off x="0" y="0"/>
          <a:ext cx="0" cy="0"/>
          <a:chOff x="0" y="0"/>
          <a:chExt cx="0" cy="0"/>
        </a:xfrm>
      </p:grpSpPr>
      <p:sp>
        <p:nvSpPr>
          <p:cNvPr id="158" name="Google Shape;158;p80"/>
          <p:cNvSpPr txBox="1">
            <a:spLocks noGrp="1"/>
          </p:cNvSpPr>
          <p:nvPr>
            <p:ph type="title"/>
          </p:nvPr>
        </p:nvSpPr>
        <p:spPr>
          <a:xfrm>
            <a:off x="457200" y="1139590"/>
            <a:ext cx="9700351" cy="21981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400"/>
              <a:buFont typeface="Calibri"/>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8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8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1" name="Google Shape;161;p80"/>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162" name="Google Shape;162;p80"/>
          <p:cNvSpPr txBox="1">
            <a:spLocks noGrp="1"/>
          </p:cNvSpPr>
          <p:nvPr>
            <p:ph type="body" idx="1"/>
          </p:nvPr>
        </p:nvSpPr>
        <p:spPr>
          <a:xfrm>
            <a:off x="457200" y="1574800"/>
            <a:ext cx="9700351" cy="392038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9ADE"/>
              </a:buClr>
              <a:buSzPts val="4000"/>
              <a:buNone/>
              <a:defRPr sz="4000" b="0" i="0">
                <a:solidFill>
                  <a:srgbClr val="009ADE"/>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 name="Google Shape;163;p80"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rge text ">
  <p:cSld name="large text ">
    <p:bg>
      <p:bgPr>
        <a:solidFill>
          <a:srgbClr val="DDEFF9"/>
        </a:solidFill>
        <a:effectLst/>
      </p:bgPr>
    </p:bg>
    <p:spTree>
      <p:nvGrpSpPr>
        <p:cNvPr id="1" name="Shape 164"/>
        <p:cNvGrpSpPr/>
        <p:nvPr/>
      </p:nvGrpSpPr>
      <p:grpSpPr>
        <a:xfrm>
          <a:off x="0" y="0"/>
          <a:ext cx="0" cy="0"/>
          <a:chOff x="0" y="0"/>
          <a:chExt cx="0" cy="0"/>
        </a:xfrm>
      </p:grpSpPr>
      <p:sp>
        <p:nvSpPr>
          <p:cNvPr id="165" name="Google Shape;165;p8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8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7" name="Google Shape;167;p8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168" name="Google Shape;168;p81"/>
          <p:cNvSpPr txBox="1">
            <a:spLocks noGrp="1"/>
          </p:cNvSpPr>
          <p:nvPr>
            <p:ph type="body" idx="1"/>
          </p:nvPr>
        </p:nvSpPr>
        <p:spPr>
          <a:xfrm>
            <a:off x="457200" y="4229051"/>
            <a:ext cx="7020558"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400"/>
              <a:buNone/>
              <a:defRPr b="1"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81"/>
          <p:cNvSpPr>
            <a:spLocks noGrp="1"/>
          </p:cNvSpPr>
          <p:nvPr>
            <p:ph type="pic" idx="2"/>
          </p:nvPr>
        </p:nvSpPr>
        <p:spPr>
          <a:xfrm>
            <a:off x="7760800" y="1551943"/>
            <a:ext cx="3973999" cy="3477249"/>
          </a:xfrm>
          <a:prstGeom prst="rect">
            <a:avLst/>
          </a:prstGeom>
          <a:noFill/>
          <a:ln>
            <a:noFill/>
          </a:ln>
        </p:spPr>
      </p:sp>
      <p:sp>
        <p:nvSpPr>
          <p:cNvPr id="170" name="Google Shape;170;p81"/>
          <p:cNvSpPr txBox="1"/>
          <p:nvPr/>
        </p:nvSpPr>
        <p:spPr>
          <a:xfrm>
            <a:off x="457201" y="1139590"/>
            <a:ext cx="7305040" cy="21981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205C"/>
              </a:buClr>
              <a:buSzPts val="1400"/>
              <a:buFont typeface="Calibri"/>
              <a:buNone/>
            </a:pPr>
            <a:r>
              <a:rPr lang="en-US" sz="1400" b="0" i="0">
                <a:solidFill>
                  <a:srgbClr val="00205C"/>
                </a:solidFill>
                <a:latin typeface="Calibri"/>
                <a:ea typeface="Calibri"/>
                <a:cs typeface="Calibri"/>
                <a:sym typeface="Calibri"/>
              </a:rPr>
              <a:t>Click to edit Master title style</a:t>
            </a:r>
            <a:endParaRPr sz="1400" b="0" i="0">
              <a:solidFill>
                <a:srgbClr val="00205C"/>
              </a:solidFill>
              <a:latin typeface="Calibri"/>
              <a:ea typeface="Calibri"/>
              <a:cs typeface="Calibri"/>
              <a:sym typeface="Calibri"/>
            </a:endParaRPr>
          </a:p>
        </p:txBody>
      </p:sp>
      <p:sp>
        <p:nvSpPr>
          <p:cNvPr id="171" name="Google Shape;171;p81"/>
          <p:cNvSpPr txBox="1">
            <a:spLocks noGrp="1"/>
          </p:cNvSpPr>
          <p:nvPr>
            <p:ph type="body" idx="3"/>
          </p:nvPr>
        </p:nvSpPr>
        <p:spPr>
          <a:xfrm>
            <a:off x="457201" y="1574801"/>
            <a:ext cx="7020559" cy="26542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205C"/>
              </a:buClr>
              <a:buSzPts val="4000"/>
              <a:buNone/>
              <a:defRPr sz="4000" b="0"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2" name="Google Shape;172;p81"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photos with caption">
  <p:cSld name="3 photos with caption">
    <p:spTree>
      <p:nvGrpSpPr>
        <p:cNvPr id="1" name="Shape 173"/>
        <p:cNvGrpSpPr/>
        <p:nvPr/>
      </p:nvGrpSpPr>
      <p:grpSpPr>
        <a:xfrm>
          <a:off x="0" y="0"/>
          <a:ext cx="0" cy="0"/>
          <a:chOff x="0" y="0"/>
          <a:chExt cx="0" cy="0"/>
        </a:xfrm>
      </p:grpSpPr>
      <p:sp>
        <p:nvSpPr>
          <p:cNvPr id="174" name="Google Shape;174;p82"/>
          <p:cNvSpPr txBox="1">
            <a:spLocks noGrp="1"/>
          </p:cNvSpPr>
          <p:nvPr>
            <p:ph type="title"/>
          </p:nvPr>
        </p:nvSpPr>
        <p:spPr>
          <a:xfrm>
            <a:off x="457200" y="685800"/>
            <a:ext cx="11277600" cy="56387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82"/>
          <p:cNvSpPr txBox="1">
            <a:spLocks noGrp="1"/>
          </p:cNvSpPr>
          <p:nvPr>
            <p:ph type="body" idx="1"/>
          </p:nvPr>
        </p:nvSpPr>
        <p:spPr>
          <a:xfrm>
            <a:off x="45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8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8" name="Google Shape;178;p8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179" name="Google Shape;179;p82"/>
          <p:cNvSpPr>
            <a:spLocks noGrp="1"/>
          </p:cNvSpPr>
          <p:nvPr>
            <p:ph type="pic" idx="2"/>
          </p:nvPr>
        </p:nvSpPr>
        <p:spPr>
          <a:xfrm>
            <a:off x="457200" y="1600200"/>
            <a:ext cx="3657600" cy="3200400"/>
          </a:xfrm>
          <a:prstGeom prst="rect">
            <a:avLst/>
          </a:prstGeom>
          <a:noFill/>
          <a:ln>
            <a:noFill/>
          </a:ln>
        </p:spPr>
      </p:sp>
      <p:sp>
        <p:nvSpPr>
          <p:cNvPr id="180" name="Google Shape;180;p82"/>
          <p:cNvSpPr>
            <a:spLocks noGrp="1"/>
          </p:cNvSpPr>
          <p:nvPr>
            <p:ph type="pic" idx="3"/>
          </p:nvPr>
        </p:nvSpPr>
        <p:spPr>
          <a:xfrm>
            <a:off x="4267200" y="1600200"/>
            <a:ext cx="3657600" cy="3200400"/>
          </a:xfrm>
          <a:prstGeom prst="rect">
            <a:avLst/>
          </a:prstGeom>
          <a:noFill/>
          <a:ln>
            <a:noFill/>
          </a:ln>
        </p:spPr>
      </p:sp>
      <p:sp>
        <p:nvSpPr>
          <p:cNvPr id="181" name="Google Shape;181;p82"/>
          <p:cNvSpPr>
            <a:spLocks noGrp="1"/>
          </p:cNvSpPr>
          <p:nvPr>
            <p:ph type="pic" idx="4"/>
          </p:nvPr>
        </p:nvSpPr>
        <p:spPr>
          <a:xfrm>
            <a:off x="8077200" y="1600200"/>
            <a:ext cx="3657600" cy="3200400"/>
          </a:xfrm>
          <a:prstGeom prst="rect">
            <a:avLst/>
          </a:prstGeom>
          <a:noFill/>
          <a:ln>
            <a:noFill/>
          </a:ln>
        </p:spPr>
      </p:sp>
      <p:sp>
        <p:nvSpPr>
          <p:cNvPr id="182" name="Google Shape;182;p82"/>
          <p:cNvSpPr txBox="1">
            <a:spLocks noGrp="1"/>
          </p:cNvSpPr>
          <p:nvPr>
            <p:ph type="body" idx="5"/>
          </p:nvPr>
        </p:nvSpPr>
        <p:spPr>
          <a:xfrm>
            <a:off x="426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82"/>
          <p:cNvSpPr txBox="1">
            <a:spLocks noGrp="1"/>
          </p:cNvSpPr>
          <p:nvPr>
            <p:ph type="body" idx="6"/>
          </p:nvPr>
        </p:nvSpPr>
        <p:spPr>
          <a:xfrm>
            <a:off x="807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82"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 Callout">
  <p:cSld name="Title and Content + Callout">
    <p:spTree>
      <p:nvGrpSpPr>
        <p:cNvPr id="1" name="Shape 185"/>
        <p:cNvGrpSpPr/>
        <p:nvPr/>
      </p:nvGrpSpPr>
      <p:grpSpPr>
        <a:xfrm>
          <a:off x="0" y="0"/>
          <a:ext cx="0" cy="0"/>
          <a:chOff x="0" y="0"/>
          <a:chExt cx="0" cy="0"/>
        </a:xfrm>
      </p:grpSpPr>
      <p:sp>
        <p:nvSpPr>
          <p:cNvPr id="186" name="Google Shape;186;p83"/>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83"/>
          <p:cNvSpPr txBox="1">
            <a:spLocks noGrp="1"/>
          </p:cNvSpPr>
          <p:nvPr>
            <p:ph type="body" idx="1"/>
          </p:nvPr>
        </p:nvSpPr>
        <p:spPr>
          <a:xfrm>
            <a:off x="457200" y="1825625"/>
            <a:ext cx="746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8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8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0" name="Google Shape;190;p8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191" name="Google Shape;191;p83"/>
          <p:cNvSpPr txBox="1">
            <a:spLocks noGrp="1"/>
          </p:cNvSpPr>
          <p:nvPr>
            <p:ph type="body" idx="2"/>
          </p:nvPr>
        </p:nvSpPr>
        <p:spPr>
          <a:xfrm>
            <a:off x="8077200" y="1828801"/>
            <a:ext cx="3657600" cy="4343400"/>
          </a:xfrm>
          <a:prstGeom prst="rect">
            <a:avLst/>
          </a:prstGeom>
          <a:solidFill>
            <a:srgbClr val="DDEFF9"/>
          </a:solidFill>
          <a:ln>
            <a:noFill/>
          </a:ln>
        </p:spPr>
        <p:txBody>
          <a:bodyPr spcFirstLastPara="1" wrap="square" lIns="182875" tIns="182875" rIns="182875" bIns="182875" anchor="t" anchorCtr="0">
            <a:normAutofit/>
          </a:bodyPr>
          <a:lstStyle>
            <a:lvl1pPr marL="457200" lvl="0" indent="-228600" algn="l">
              <a:lnSpc>
                <a:spcPct val="100000"/>
              </a:lnSpc>
              <a:spcBef>
                <a:spcPts val="1000"/>
              </a:spcBef>
              <a:spcAft>
                <a:spcPts val="0"/>
              </a:spcAft>
              <a:buClr>
                <a:srgbClr val="00205C"/>
              </a:buClr>
              <a:buSzPts val="2000"/>
              <a:buNone/>
              <a:defRPr sz="2000">
                <a:solidFill>
                  <a:srgbClr val="00205C"/>
                </a:solidFill>
              </a:defRPr>
            </a:lvl1pPr>
            <a:lvl2pPr marL="914400" lvl="1" indent="-228600" algn="l">
              <a:lnSpc>
                <a:spcPct val="100000"/>
              </a:lnSpc>
              <a:spcBef>
                <a:spcPts val="500"/>
              </a:spcBef>
              <a:spcAft>
                <a:spcPts val="0"/>
              </a:spcAft>
              <a:buClr>
                <a:srgbClr val="00205C"/>
              </a:buClr>
              <a:buSzPts val="2000"/>
              <a:buNone/>
              <a:defRPr sz="2000">
                <a:solidFill>
                  <a:srgbClr val="00205C"/>
                </a:solidFill>
              </a:defRPr>
            </a:lvl2pPr>
            <a:lvl3pPr marL="1371600" lvl="2" indent="-228600" algn="l">
              <a:lnSpc>
                <a:spcPct val="100000"/>
              </a:lnSpc>
              <a:spcBef>
                <a:spcPts val="500"/>
              </a:spcBef>
              <a:spcAft>
                <a:spcPts val="0"/>
              </a:spcAft>
              <a:buClr>
                <a:srgbClr val="00205C"/>
              </a:buClr>
              <a:buSzPts val="2000"/>
              <a:buNone/>
              <a:defRPr sz="2000">
                <a:solidFill>
                  <a:srgbClr val="00205C"/>
                </a:solidFill>
              </a:defRPr>
            </a:lvl3pPr>
            <a:lvl4pPr marL="1828800" lvl="3" indent="-228600" algn="l">
              <a:lnSpc>
                <a:spcPct val="100000"/>
              </a:lnSpc>
              <a:spcBef>
                <a:spcPts val="500"/>
              </a:spcBef>
              <a:spcAft>
                <a:spcPts val="0"/>
              </a:spcAft>
              <a:buClr>
                <a:srgbClr val="00205C"/>
              </a:buClr>
              <a:buSzPts val="2000"/>
              <a:buNone/>
              <a:defRPr sz="2000">
                <a:solidFill>
                  <a:srgbClr val="00205C"/>
                </a:solidFill>
              </a:defRPr>
            </a:lvl4pPr>
            <a:lvl5pPr marL="2286000" lvl="4" indent="-228600" algn="l">
              <a:lnSpc>
                <a:spcPct val="100000"/>
              </a:lnSpc>
              <a:spcBef>
                <a:spcPts val="500"/>
              </a:spcBef>
              <a:spcAft>
                <a:spcPts val="0"/>
              </a:spcAft>
              <a:buClr>
                <a:srgbClr val="00205C"/>
              </a:buClr>
              <a:buSzPts val="2000"/>
              <a:buNone/>
              <a:defRPr sz="2000">
                <a:solidFill>
                  <a:srgbClr val="00205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2" name="Google Shape;192;p83"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3"/>
        <p:cNvGrpSpPr/>
        <p:nvPr/>
      </p:nvGrpSpPr>
      <p:grpSpPr>
        <a:xfrm>
          <a:off x="0" y="0"/>
          <a:ext cx="0" cy="0"/>
          <a:chOff x="0" y="0"/>
          <a:chExt cx="0" cy="0"/>
        </a:xfrm>
      </p:grpSpPr>
      <p:sp>
        <p:nvSpPr>
          <p:cNvPr id="194" name="Google Shape;194;p84"/>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8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8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7" name="Google Shape;197;p8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98" name="Google Shape;198;p84"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_navy background">
  <p:cSld name="Title Only_navy background">
    <p:bg>
      <p:bgPr>
        <a:solidFill>
          <a:srgbClr val="00205C"/>
        </a:solidFill>
        <a:effectLst/>
      </p:bgPr>
    </p:bg>
    <p:spTree>
      <p:nvGrpSpPr>
        <p:cNvPr id="1" name="Shape 199"/>
        <p:cNvGrpSpPr/>
        <p:nvPr/>
      </p:nvGrpSpPr>
      <p:grpSpPr>
        <a:xfrm>
          <a:off x="0" y="0"/>
          <a:ext cx="0" cy="0"/>
          <a:chOff x="0" y="0"/>
          <a:chExt cx="0" cy="0"/>
        </a:xfrm>
      </p:grpSpPr>
      <p:sp>
        <p:nvSpPr>
          <p:cNvPr id="200" name="Google Shape;200;p8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8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8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3" name="Google Shape;203;p8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04" name="Google Shape;204;p85"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_light blue">
  <p:cSld name="Title and Content_light blue">
    <p:bg>
      <p:bgPr>
        <a:solidFill>
          <a:srgbClr val="DDEFF9"/>
        </a:solidFill>
        <a:effectLst/>
      </p:bgPr>
    </p:bg>
    <p:spTree>
      <p:nvGrpSpPr>
        <p:cNvPr id="1" name="Shape 205"/>
        <p:cNvGrpSpPr/>
        <p:nvPr/>
      </p:nvGrpSpPr>
      <p:grpSpPr>
        <a:xfrm>
          <a:off x="0" y="0"/>
          <a:ext cx="0" cy="0"/>
          <a:chOff x="0" y="0"/>
          <a:chExt cx="0" cy="0"/>
        </a:xfrm>
      </p:grpSpPr>
      <p:sp>
        <p:nvSpPr>
          <p:cNvPr id="206" name="Google Shape;206;p86"/>
          <p:cNvSpPr txBox="1">
            <a:spLocks noGrp="1"/>
          </p:cNvSpPr>
          <p:nvPr>
            <p:ph type="title"/>
          </p:nvPr>
        </p:nvSpPr>
        <p:spPr>
          <a:xfrm>
            <a:off x="457200" y="685800"/>
            <a:ext cx="45720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86"/>
          <p:cNvSpPr txBox="1">
            <a:spLocks noGrp="1"/>
          </p:cNvSpPr>
          <p:nvPr>
            <p:ph type="body" idx="1"/>
          </p:nvPr>
        </p:nvSpPr>
        <p:spPr>
          <a:xfrm>
            <a:off x="457200" y="1825625"/>
            <a:ext cx="4572000" cy="388429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a:lvl1pPr>
            <a:lvl2pPr marL="914400" lvl="1" indent="-228600" algn="l">
              <a:lnSpc>
                <a:spcPct val="100000"/>
              </a:lnSpc>
              <a:spcBef>
                <a:spcPts val="0"/>
              </a:spcBef>
              <a:spcAft>
                <a:spcPts val="0"/>
              </a:spcAft>
              <a:buClr>
                <a:schemeClr val="dk1"/>
              </a:buClr>
              <a:buSzPts val="1400"/>
              <a:buNone/>
              <a:defRPr/>
            </a:lvl2pPr>
            <a:lvl3pPr marL="1371600" lvl="2" indent="-228600" algn="l">
              <a:lnSpc>
                <a:spcPct val="100000"/>
              </a:lnSpc>
              <a:spcBef>
                <a:spcPts val="0"/>
              </a:spcBef>
              <a:spcAft>
                <a:spcPts val="0"/>
              </a:spcAft>
              <a:buClr>
                <a:schemeClr val="dk1"/>
              </a:buClr>
              <a:buSzPts val="1400"/>
              <a:buNone/>
              <a:defRPr/>
            </a:lvl3pPr>
            <a:lvl4pPr marL="1828800" lvl="3" indent="-228600" algn="l">
              <a:lnSpc>
                <a:spcPct val="100000"/>
              </a:lnSpc>
              <a:spcBef>
                <a:spcPts val="0"/>
              </a:spcBef>
              <a:spcAft>
                <a:spcPts val="0"/>
              </a:spcAft>
              <a:buClr>
                <a:schemeClr val="dk1"/>
              </a:buClr>
              <a:buSzPts val="1400"/>
              <a:buNone/>
              <a:defRPr/>
            </a:lvl4pPr>
            <a:lvl5pPr marL="2286000" lvl="4" indent="-228600" algn="l">
              <a:lnSpc>
                <a:spcPct val="100000"/>
              </a:lnSpc>
              <a:spcBef>
                <a:spcPts val="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86"/>
          <p:cNvSpPr txBox="1">
            <a:spLocks noGrp="1"/>
          </p:cNvSpPr>
          <p:nvPr>
            <p:ph type="ftr" idx="11"/>
          </p:nvPr>
        </p:nvSpPr>
        <p:spPr>
          <a:xfrm>
            <a:off x="6200172" y="6404128"/>
            <a:ext cx="5154592" cy="3206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0" name="Google Shape;210;p8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11" name="Google Shape;211;p86"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28"/>
        <p:cNvGrpSpPr/>
        <p:nvPr/>
      </p:nvGrpSpPr>
      <p:grpSpPr>
        <a:xfrm>
          <a:off x="0" y="0"/>
          <a:ext cx="0" cy="0"/>
          <a:chOff x="0" y="0"/>
          <a:chExt cx="0" cy="0"/>
        </a:xfrm>
      </p:grpSpPr>
      <p:sp>
        <p:nvSpPr>
          <p:cNvPr id="29" name="Google Shape;29;p5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55"/>
          <p:cNvSpPr txBox="1">
            <a:spLocks noGrp="1"/>
          </p:cNvSpPr>
          <p:nvPr>
            <p:ph type="body" idx="1"/>
          </p:nvPr>
        </p:nvSpPr>
        <p:spPr>
          <a:xfrm>
            <a:off x="360363" y="1947863"/>
            <a:ext cx="11471275" cy="4002087"/>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dk1"/>
              </a:buClr>
              <a:buSzPts val="14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5"/>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5"/>
          <p:cNvSpPr txBox="1">
            <a:spLocks noGrp="1"/>
          </p:cNvSpPr>
          <p:nvPr>
            <p:ph type="body" idx="2"/>
          </p:nvPr>
        </p:nvSpPr>
        <p:spPr>
          <a:xfrm>
            <a:off x="359639" y="742950"/>
            <a:ext cx="11471999" cy="4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3200"/>
              <a:buFont typeface="Arial"/>
              <a:buNone/>
              <a:defRPr sz="32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3200"/>
              <a:buFont typeface="Arial"/>
              <a:buNone/>
              <a:defRPr sz="32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3200"/>
              <a:buFont typeface="Arial"/>
              <a:buNone/>
              <a:defRPr sz="32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3200"/>
              <a:buFont typeface="Arial"/>
              <a:buNone/>
              <a:defRPr sz="32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3200"/>
              <a:buFont typeface="Arial"/>
              <a:buNone/>
              <a:defRPr sz="32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 name="Google Shape;34;p55"/>
          <p:cNvCxnSpPr/>
          <p:nvPr/>
        </p:nvCxnSpPr>
        <p:spPr>
          <a:xfrm>
            <a:off x="358775" y="1798911"/>
            <a:ext cx="11472863"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wo columns long">
  <p:cSld name="Title and Content Two columns long">
    <p:spTree>
      <p:nvGrpSpPr>
        <p:cNvPr id="1" name="Shape 212"/>
        <p:cNvGrpSpPr/>
        <p:nvPr/>
      </p:nvGrpSpPr>
      <p:grpSpPr>
        <a:xfrm>
          <a:off x="0" y="0"/>
          <a:ext cx="0" cy="0"/>
          <a:chOff x="0" y="0"/>
          <a:chExt cx="0" cy="0"/>
        </a:xfrm>
      </p:grpSpPr>
      <p:sp>
        <p:nvSpPr>
          <p:cNvPr id="213" name="Google Shape;213;p87"/>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87"/>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87"/>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8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8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p87"/>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87"/>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20" name="Google Shape;220;p8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21" name="Google Shape;221;p87"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Title and Content Two columns long_lt blue">
    <p:bg>
      <p:bgPr>
        <a:solidFill>
          <a:srgbClr val="DDEFF9"/>
        </a:solidFill>
        <a:effectLst/>
      </p:bgPr>
    </p:bg>
    <p:spTree>
      <p:nvGrpSpPr>
        <p:cNvPr id="1" name="Shape 222"/>
        <p:cNvGrpSpPr/>
        <p:nvPr/>
      </p:nvGrpSpPr>
      <p:grpSpPr>
        <a:xfrm>
          <a:off x="0" y="0"/>
          <a:ext cx="0" cy="0"/>
          <a:chOff x="0" y="0"/>
          <a:chExt cx="0" cy="0"/>
        </a:xfrm>
      </p:grpSpPr>
      <p:sp>
        <p:nvSpPr>
          <p:cNvPr id="223" name="Google Shape;223;p88"/>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88"/>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88"/>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8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8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8" name="Google Shape;228;p88"/>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9" name="Google Shape;229;p88"/>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30" name="Google Shape;230;p8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31" name="Google Shape;231;p88"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hree columns">
  <p:cSld name="Title and Content Three columns">
    <p:spTree>
      <p:nvGrpSpPr>
        <p:cNvPr id="1" name="Shape 232"/>
        <p:cNvGrpSpPr/>
        <p:nvPr/>
      </p:nvGrpSpPr>
      <p:grpSpPr>
        <a:xfrm>
          <a:off x="0" y="0"/>
          <a:ext cx="0" cy="0"/>
          <a:chOff x="0" y="0"/>
          <a:chExt cx="0" cy="0"/>
        </a:xfrm>
      </p:grpSpPr>
      <p:sp>
        <p:nvSpPr>
          <p:cNvPr id="233" name="Google Shape;233;p89"/>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89"/>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8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8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7" name="Google Shape;237;p89"/>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38" name="Google Shape;238;p8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39" name="Google Shape;239;p89"/>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89"/>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1" name="Google Shape;241;p89"/>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89"/>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243" name="Google Shape;243;p89"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hree columns_lt blue">
  <p:cSld name="Title and Content Three columns_lt blue">
    <p:bg>
      <p:bgPr>
        <a:solidFill>
          <a:srgbClr val="DDEFF9"/>
        </a:solidFill>
        <a:effectLst/>
      </p:bgPr>
    </p:bg>
    <p:spTree>
      <p:nvGrpSpPr>
        <p:cNvPr id="1" name="Shape 244"/>
        <p:cNvGrpSpPr/>
        <p:nvPr/>
      </p:nvGrpSpPr>
      <p:grpSpPr>
        <a:xfrm>
          <a:off x="0" y="0"/>
          <a:ext cx="0" cy="0"/>
          <a:chOff x="0" y="0"/>
          <a:chExt cx="0" cy="0"/>
        </a:xfrm>
      </p:grpSpPr>
      <p:sp>
        <p:nvSpPr>
          <p:cNvPr id="245" name="Google Shape;245;p90"/>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90"/>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9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9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9" name="Google Shape;249;p90"/>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50" name="Google Shape;250;p9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51" name="Google Shape;251;p90"/>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90"/>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3" name="Google Shape;253;p90"/>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90"/>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255" name="Google Shape;255;p90"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_ Two">
  <p:cSld name="Comparison_ Two">
    <p:bg>
      <p:bgPr>
        <a:solidFill>
          <a:srgbClr val="00205C"/>
        </a:solidFill>
        <a:effectLst/>
      </p:bgPr>
    </p:bg>
    <p:spTree>
      <p:nvGrpSpPr>
        <p:cNvPr id="1" name="Shape 256"/>
        <p:cNvGrpSpPr/>
        <p:nvPr/>
      </p:nvGrpSpPr>
      <p:grpSpPr>
        <a:xfrm>
          <a:off x="0" y="0"/>
          <a:ext cx="0" cy="0"/>
          <a:chOff x="0" y="0"/>
          <a:chExt cx="0" cy="0"/>
        </a:xfrm>
      </p:grpSpPr>
      <p:sp>
        <p:nvSpPr>
          <p:cNvPr id="257" name="Google Shape;257;p91"/>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91"/>
          <p:cNvSpPr txBox="1">
            <a:spLocks noGrp="1"/>
          </p:cNvSpPr>
          <p:nvPr>
            <p:ph type="body" idx="1"/>
          </p:nvPr>
        </p:nvSpPr>
        <p:spPr>
          <a:xfrm>
            <a:off x="457199" y="4071396"/>
            <a:ext cx="5486400" cy="1689318"/>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91"/>
          <p:cNvSpPr txBox="1">
            <a:spLocks noGrp="1"/>
          </p:cNvSpPr>
          <p:nvPr>
            <p:ph type="body" idx="2"/>
          </p:nvPr>
        </p:nvSpPr>
        <p:spPr>
          <a:xfrm>
            <a:off x="6245352" y="4050792"/>
            <a:ext cx="5486400" cy="170588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9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9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p91"/>
          <p:cNvSpPr txBox="1">
            <a:spLocks noGrp="1"/>
          </p:cNvSpPr>
          <p:nvPr>
            <p:ph type="body" idx="3"/>
          </p:nvPr>
        </p:nvSpPr>
        <p:spPr>
          <a:xfrm>
            <a:off x="457200" y="2998280"/>
            <a:ext cx="5486399"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3" name="Google Shape;263;p91"/>
          <p:cNvSpPr txBox="1">
            <a:spLocks noGrp="1"/>
          </p:cNvSpPr>
          <p:nvPr>
            <p:ph type="body" idx="4"/>
          </p:nvPr>
        </p:nvSpPr>
        <p:spPr>
          <a:xfrm>
            <a:off x="6248404" y="2998280"/>
            <a:ext cx="5494112"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64" name="Google Shape;264;p9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65" name="Google Shape;265;p91"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_ Three">
  <p:cSld name="Comparison_ Three">
    <p:bg>
      <p:bgPr>
        <a:solidFill>
          <a:srgbClr val="00205C"/>
        </a:solidFill>
        <a:effectLst/>
      </p:bgPr>
    </p:bg>
    <p:spTree>
      <p:nvGrpSpPr>
        <p:cNvPr id="1" name="Shape 266"/>
        <p:cNvGrpSpPr/>
        <p:nvPr/>
      </p:nvGrpSpPr>
      <p:grpSpPr>
        <a:xfrm>
          <a:off x="0" y="0"/>
          <a:ext cx="0" cy="0"/>
          <a:chOff x="0" y="0"/>
          <a:chExt cx="0" cy="0"/>
        </a:xfrm>
      </p:grpSpPr>
      <p:sp>
        <p:nvSpPr>
          <p:cNvPr id="267" name="Google Shape;267;p92"/>
          <p:cNvSpPr txBox="1">
            <a:spLocks noGrp="1"/>
          </p:cNvSpPr>
          <p:nvPr>
            <p:ph type="title"/>
          </p:nvPr>
        </p:nvSpPr>
        <p:spPr>
          <a:xfrm>
            <a:off x="457200" y="457200"/>
            <a:ext cx="5638800" cy="113453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92"/>
          <p:cNvSpPr txBox="1">
            <a:spLocks noGrp="1"/>
          </p:cNvSpPr>
          <p:nvPr>
            <p:ph type="body" idx="1"/>
          </p:nvPr>
        </p:nvSpPr>
        <p:spPr>
          <a:xfrm>
            <a:off x="457201" y="4051583"/>
            <a:ext cx="3657600"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92"/>
          <p:cNvSpPr txBox="1">
            <a:spLocks noGrp="1"/>
          </p:cNvSpPr>
          <p:nvPr>
            <p:ph type="body" idx="2"/>
          </p:nvPr>
        </p:nvSpPr>
        <p:spPr>
          <a:xfrm>
            <a:off x="4276222"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9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9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p92"/>
          <p:cNvSpPr txBox="1">
            <a:spLocks noGrp="1"/>
          </p:cNvSpPr>
          <p:nvPr>
            <p:ph type="body" idx="3"/>
          </p:nvPr>
        </p:nvSpPr>
        <p:spPr>
          <a:xfrm>
            <a:off x="8061767"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92"/>
          <p:cNvSpPr txBox="1">
            <a:spLocks noGrp="1"/>
          </p:cNvSpPr>
          <p:nvPr>
            <p:ph type="body" idx="4"/>
          </p:nvPr>
        </p:nvSpPr>
        <p:spPr>
          <a:xfrm>
            <a:off x="4267200" y="3388291"/>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4" name="Google Shape;274;p92"/>
          <p:cNvSpPr txBox="1">
            <a:spLocks noGrp="1"/>
          </p:cNvSpPr>
          <p:nvPr>
            <p:ph type="body" idx="5"/>
          </p:nvPr>
        </p:nvSpPr>
        <p:spPr>
          <a:xfrm>
            <a:off x="45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5" name="Google Shape;275;p92"/>
          <p:cNvSpPr txBox="1">
            <a:spLocks noGrp="1"/>
          </p:cNvSpPr>
          <p:nvPr>
            <p:ph type="body" idx="6"/>
          </p:nvPr>
        </p:nvSpPr>
        <p:spPr>
          <a:xfrm>
            <a:off x="807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276" name="Google Shape;276;p92"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graphic" type="objTx">
  <p:cSld name="OBJECT_WITH_CAPTION_TEXT">
    <p:spTree>
      <p:nvGrpSpPr>
        <p:cNvPr id="1" name="Shape 277"/>
        <p:cNvGrpSpPr/>
        <p:nvPr/>
      </p:nvGrpSpPr>
      <p:grpSpPr>
        <a:xfrm>
          <a:off x="0" y="0"/>
          <a:ext cx="0" cy="0"/>
          <a:chOff x="0" y="0"/>
          <a:chExt cx="0" cy="0"/>
        </a:xfrm>
      </p:grpSpPr>
      <p:sp>
        <p:nvSpPr>
          <p:cNvPr id="278" name="Google Shape;278;p93"/>
          <p:cNvSpPr/>
          <p:nvPr/>
        </p:nvSpPr>
        <p:spPr>
          <a:xfrm>
            <a:off x="4259484" y="0"/>
            <a:ext cx="7932516" cy="68580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93"/>
          <p:cNvSpPr txBox="1">
            <a:spLocks noGrp="1"/>
          </p:cNvSpPr>
          <p:nvPr>
            <p:ph type="title"/>
          </p:nvPr>
        </p:nvSpPr>
        <p:spPr>
          <a:xfrm>
            <a:off x="460435" y="685800"/>
            <a:ext cx="3335388" cy="8397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93"/>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1" name="Google Shape;281;p93"/>
          <p:cNvSpPr txBox="1">
            <a:spLocks noGrp="1"/>
          </p:cNvSpPr>
          <p:nvPr>
            <p:ph type="body" idx="2"/>
          </p:nvPr>
        </p:nvSpPr>
        <p:spPr>
          <a:xfrm>
            <a:off x="457200" y="1828801"/>
            <a:ext cx="3335388" cy="395223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2" name="Google Shape;282;p9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9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84" name="Google Shape;284;p93"/>
          <p:cNvCxnSpPr/>
          <p:nvPr/>
        </p:nvCxnSpPr>
        <p:spPr>
          <a:xfrm>
            <a:off x="457200" y="457200"/>
            <a:ext cx="3338623" cy="0"/>
          </a:xfrm>
          <a:prstGeom prst="straightConnector1">
            <a:avLst/>
          </a:prstGeom>
          <a:noFill/>
          <a:ln w="19050" cap="flat" cmpd="sng">
            <a:solidFill>
              <a:srgbClr val="00205C"/>
            </a:solidFill>
            <a:prstDash val="solid"/>
            <a:miter lim="800000"/>
            <a:headEnd type="none" w="sm" len="sm"/>
            <a:tailEnd type="none" w="sm" len="sm"/>
          </a:ln>
        </p:spPr>
      </p:cxnSp>
      <p:pic>
        <p:nvPicPr>
          <p:cNvPr id="285" name="Google Shape;285;p93"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6"/>
        <p:cNvGrpSpPr/>
        <p:nvPr/>
      </p:nvGrpSpPr>
      <p:grpSpPr>
        <a:xfrm>
          <a:off x="0" y="0"/>
          <a:ext cx="0" cy="0"/>
          <a:chOff x="0" y="0"/>
          <a:chExt cx="0" cy="0"/>
        </a:xfrm>
      </p:grpSpPr>
      <p:sp>
        <p:nvSpPr>
          <p:cNvPr id="287" name="Google Shape;287;p94"/>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94"/>
          <p:cNvSpPr>
            <a:spLocks noGrp="1"/>
          </p:cNvSpPr>
          <p:nvPr>
            <p:ph type="pic" idx="2"/>
          </p:nvPr>
        </p:nvSpPr>
        <p:spPr>
          <a:xfrm>
            <a:off x="4267200" y="0"/>
            <a:ext cx="7924800" cy="6858000"/>
          </a:xfrm>
          <a:prstGeom prst="rect">
            <a:avLst/>
          </a:prstGeom>
          <a:noFill/>
          <a:ln>
            <a:noFill/>
          </a:ln>
        </p:spPr>
      </p:sp>
      <p:sp>
        <p:nvSpPr>
          <p:cNvPr id="289" name="Google Shape;289;p94"/>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600"/>
              </a:spcBef>
              <a:spcAft>
                <a:spcPts val="0"/>
              </a:spcAft>
              <a:buClr>
                <a:schemeClr val="dk1"/>
              </a:buClr>
              <a:buSzPts val="1600"/>
              <a:buFont typeface="Arial"/>
              <a:buChar char="•"/>
              <a:defRPr sz="16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0" name="Google Shape;290;p9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9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2" name="Google Shape;292;p94"/>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293" name="Google Shape;293;p94"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rgbClr val="DDEFF9"/>
        </a:solidFill>
        <a:effectLst/>
      </p:bgPr>
    </p:bg>
    <p:spTree>
      <p:nvGrpSpPr>
        <p:cNvPr id="1" name="Shape 294"/>
        <p:cNvGrpSpPr/>
        <p:nvPr/>
      </p:nvGrpSpPr>
      <p:grpSpPr>
        <a:xfrm>
          <a:off x="0" y="0"/>
          <a:ext cx="0" cy="0"/>
          <a:chOff x="0" y="0"/>
          <a:chExt cx="0" cy="0"/>
        </a:xfrm>
      </p:grpSpPr>
      <p:sp>
        <p:nvSpPr>
          <p:cNvPr id="295" name="Google Shape;295;p95"/>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95"/>
          <p:cNvSpPr>
            <a:spLocks noGrp="1"/>
          </p:cNvSpPr>
          <p:nvPr>
            <p:ph type="pic" idx="2"/>
          </p:nvPr>
        </p:nvSpPr>
        <p:spPr>
          <a:xfrm>
            <a:off x="4267200" y="0"/>
            <a:ext cx="7924800" cy="6858000"/>
          </a:xfrm>
          <a:prstGeom prst="rect">
            <a:avLst/>
          </a:prstGeom>
          <a:noFill/>
          <a:ln>
            <a:noFill/>
          </a:ln>
        </p:spPr>
      </p:sp>
      <p:sp>
        <p:nvSpPr>
          <p:cNvPr id="297" name="Google Shape;297;p95"/>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8" name="Google Shape;298;p9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9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00" name="Google Shape;300;p95"/>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301" name="Google Shape;301;p95"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290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age_navy background" type="title">
  <p:cSld name="TITLE">
    <p:bg>
      <p:bgPr>
        <a:solidFill>
          <a:srgbClr val="00205C"/>
        </a:solidFill>
        <a:effectLst/>
      </p:bgPr>
    </p:bg>
    <p:spTree>
      <p:nvGrpSpPr>
        <p:cNvPr id="1" name="Shape 35"/>
        <p:cNvGrpSpPr/>
        <p:nvPr/>
      </p:nvGrpSpPr>
      <p:grpSpPr>
        <a:xfrm>
          <a:off x="0" y="0"/>
          <a:ext cx="0" cy="0"/>
          <a:chOff x="0" y="0"/>
          <a:chExt cx="0" cy="0"/>
        </a:xfrm>
      </p:grpSpPr>
      <p:sp>
        <p:nvSpPr>
          <p:cNvPr id="36" name="Google Shape;36;p61"/>
          <p:cNvSpPr txBox="1">
            <a:spLocks noGrp="1"/>
          </p:cNvSpPr>
          <p:nvPr>
            <p:ph type="ctrTitle"/>
          </p:nvPr>
        </p:nvSpPr>
        <p:spPr>
          <a:xfrm>
            <a:off x="457200" y="1828800"/>
            <a:ext cx="5638800" cy="132549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800"/>
              <a:buFont typeface="Calibri"/>
              <a:buNone/>
              <a:defRPr sz="48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1"/>
          <p:cNvSpPr txBox="1">
            <a:spLocks noGrp="1"/>
          </p:cNvSpPr>
          <p:nvPr>
            <p:ph type="subTitle" idx="1"/>
          </p:nvPr>
        </p:nvSpPr>
        <p:spPr>
          <a:xfrm>
            <a:off x="457200" y="34290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1600"/>
              <a:buNone/>
              <a:defRPr sz="16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38" name="Google Shape;38;p61"/>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9" name="Google Shape;39;p61"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8"/>
        <p:cNvGrpSpPr/>
        <p:nvPr/>
      </p:nvGrpSpPr>
      <p:grpSpPr>
        <a:xfrm>
          <a:off x="0" y="0"/>
          <a:ext cx="0" cy="0"/>
          <a:chOff x="0" y="0"/>
          <a:chExt cx="0" cy="0"/>
        </a:xfrm>
      </p:grpSpPr>
      <p:sp>
        <p:nvSpPr>
          <p:cNvPr id="309" name="Google Shape;30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with bullets">
  <p:cSld name="Text with bullets">
    <p:spTree>
      <p:nvGrpSpPr>
        <p:cNvPr id="1" name="Shape 314"/>
        <p:cNvGrpSpPr/>
        <p:nvPr/>
      </p:nvGrpSpPr>
      <p:grpSpPr>
        <a:xfrm>
          <a:off x="0" y="0"/>
          <a:ext cx="0" cy="0"/>
          <a:chOff x="0" y="0"/>
          <a:chExt cx="0" cy="0"/>
        </a:xfrm>
      </p:grpSpPr>
      <p:sp>
        <p:nvSpPr>
          <p:cNvPr id="315" name="Google Shape;315;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58"/>
          <p:cNvSpPr txBox="1">
            <a:spLocks noGrp="1"/>
          </p:cNvSpPr>
          <p:nvPr>
            <p:ph type="body" idx="1"/>
          </p:nvPr>
        </p:nvSpPr>
        <p:spPr>
          <a:xfrm>
            <a:off x="562712" y="1508400"/>
            <a:ext cx="11068061" cy="459000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453"/>
              </a:spcBef>
              <a:spcAft>
                <a:spcPts val="0"/>
              </a:spcAft>
              <a:buClr>
                <a:schemeClr val="dk2"/>
              </a:buClr>
              <a:buSzPts val="2800"/>
              <a:buFont typeface="Arial"/>
              <a:buChar char="•"/>
              <a:defRPr b="0"/>
            </a:lvl1pPr>
            <a:lvl2pPr marL="914400" lvl="1" indent="-381000" algn="l">
              <a:lnSpc>
                <a:spcPct val="90000"/>
              </a:lnSpc>
              <a:spcBef>
                <a:spcPts val="453"/>
              </a:spcBef>
              <a:spcAft>
                <a:spcPts val="0"/>
              </a:spcAft>
              <a:buClr>
                <a:schemeClr val="dk2"/>
              </a:buClr>
              <a:buSzPts val="2400"/>
              <a:buFont typeface="Arial"/>
              <a:buChar char="–"/>
              <a:defRPr/>
            </a:lvl2pPr>
            <a:lvl3pPr marL="1371600" lvl="2" indent="-355600" algn="l">
              <a:lnSpc>
                <a:spcPct val="90000"/>
              </a:lnSpc>
              <a:spcBef>
                <a:spcPts val="453"/>
              </a:spcBef>
              <a:spcAft>
                <a:spcPts val="0"/>
              </a:spcAft>
              <a:buClr>
                <a:schemeClr val="dk2"/>
              </a:buClr>
              <a:buSzPts val="2000"/>
              <a:buChar char="•"/>
              <a:defRPr/>
            </a:lvl3pPr>
            <a:lvl4pPr marL="1828800" lvl="3" indent="-342900" algn="l">
              <a:lnSpc>
                <a:spcPct val="90000"/>
              </a:lnSpc>
              <a:spcBef>
                <a:spcPts val="453"/>
              </a:spcBef>
              <a:spcAft>
                <a:spcPts val="0"/>
              </a:spcAft>
              <a:buClr>
                <a:schemeClr val="dk2"/>
              </a:buClr>
              <a:buSzPts val="1800"/>
              <a:buChar char="•"/>
              <a:defRPr/>
            </a:lvl4pPr>
            <a:lvl5pPr marL="2286000" lvl="4" indent="-342900" algn="l">
              <a:lnSpc>
                <a:spcPct val="90000"/>
              </a:lnSpc>
              <a:spcBef>
                <a:spcPts val="453"/>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sp>
        <p:nvSpPr>
          <p:cNvPr id="318" name="Google Shape;318;p10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9" name="Google Shape;319;p10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0" name="Google Shape;320;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3"/>
        <p:cNvGrpSpPr/>
        <p:nvPr/>
      </p:nvGrpSpPr>
      <p:grpSpPr>
        <a:xfrm>
          <a:off x="0" y="0"/>
          <a:ext cx="0" cy="0"/>
          <a:chOff x="0" y="0"/>
          <a:chExt cx="0" cy="0"/>
        </a:xfrm>
      </p:grpSpPr>
      <p:sp>
        <p:nvSpPr>
          <p:cNvPr id="324" name="Google Shape;324;p10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5" name="Google Shape;325;p10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6" name="Google Shape;326;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9"/>
        <p:cNvGrpSpPr/>
        <p:nvPr/>
      </p:nvGrpSpPr>
      <p:grpSpPr>
        <a:xfrm>
          <a:off x="0" y="0"/>
          <a:ext cx="0" cy="0"/>
          <a:chOff x="0" y="0"/>
          <a:chExt cx="0" cy="0"/>
        </a:xfrm>
      </p:grpSpPr>
      <p:sp>
        <p:nvSpPr>
          <p:cNvPr id="330" name="Google Shape;330;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10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10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6"/>
        <p:cNvGrpSpPr/>
        <p:nvPr/>
      </p:nvGrpSpPr>
      <p:grpSpPr>
        <a:xfrm>
          <a:off x="0" y="0"/>
          <a:ext cx="0" cy="0"/>
          <a:chOff x="0" y="0"/>
          <a:chExt cx="0" cy="0"/>
        </a:xfrm>
      </p:grpSpPr>
      <p:sp>
        <p:nvSpPr>
          <p:cNvPr id="337" name="Google Shape;337;p10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10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9" name="Google Shape;339;p10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10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1" name="Google Shape;341;p10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5"/>
        <p:cNvGrpSpPr/>
        <p:nvPr/>
      </p:nvGrpSpPr>
      <p:grpSpPr>
        <a:xfrm>
          <a:off x="0" y="0"/>
          <a:ext cx="0" cy="0"/>
          <a:chOff x="0" y="0"/>
          <a:chExt cx="0" cy="0"/>
        </a:xfrm>
      </p:grpSpPr>
      <p:sp>
        <p:nvSpPr>
          <p:cNvPr id="346" name="Google Shape;346;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0"/>
        <p:cNvGrpSpPr/>
        <p:nvPr/>
      </p:nvGrpSpPr>
      <p:grpSpPr>
        <a:xfrm>
          <a:off x="0" y="0"/>
          <a:ext cx="0" cy="0"/>
          <a:chOff x="0" y="0"/>
          <a:chExt cx="0" cy="0"/>
        </a:xfrm>
      </p:grpSpPr>
      <p:sp>
        <p:nvSpPr>
          <p:cNvPr id="351" name="Google Shape;351;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4"/>
        <p:cNvGrpSpPr/>
        <p:nvPr/>
      </p:nvGrpSpPr>
      <p:grpSpPr>
        <a:xfrm>
          <a:off x="0" y="0"/>
          <a:ext cx="0" cy="0"/>
          <a:chOff x="0" y="0"/>
          <a:chExt cx="0" cy="0"/>
        </a:xfrm>
      </p:grpSpPr>
      <p:sp>
        <p:nvSpPr>
          <p:cNvPr id="355" name="Google Shape;355;p1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7" name="Google Shape;357;p1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8" name="Google Shape;358;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1"/>
        <p:cNvGrpSpPr/>
        <p:nvPr/>
      </p:nvGrpSpPr>
      <p:grpSpPr>
        <a:xfrm>
          <a:off x="0" y="0"/>
          <a:ext cx="0" cy="0"/>
          <a:chOff x="0" y="0"/>
          <a:chExt cx="0" cy="0"/>
        </a:xfrm>
      </p:grpSpPr>
      <p:sp>
        <p:nvSpPr>
          <p:cNvPr id="362" name="Google Shape;362;p1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113"/>
          <p:cNvSpPr>
            <a:spLocks noGrp="1"/>
          </p:cNvSpPr>
          <p:nvPr>
            <p:ph type="pic" idx="2"/>
          </p:nvPr>
        </p:nvSpPr>
        <p:spPr>
          <a:xfrm>
            <a:off x="5183188" y="987425"/>
            <a:ext cx="6172200" cy="4873625"/>
          </a:xfrm>
          <a:prstGeom prst="rect">
            <a:avLst/>
          </a:prstGeom>
          <a:noFill/>
          <a:ln>
            <a:noFill/>
          </a:ln>
        </p:spPr>
      </p:sp>
      <p:sp>
        <p:nvSpPr>
          <p:cNvPr id="364" name="Google Shape;364;p1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5" name="Google Shape;365;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_navy background">
  <p:cSld name="Title Slide_navy background">
    <p:bg>
      <p:bgPr>
        <a:solidFill>
          <a:srgbClr val="00205C"/>
        </a:solidFill>
        <a:effectLst/>
      </p:bgPr>
    </p:bg>
    <p:spTree>
      <p:nvGrpSpPr>
        <p:cNvPr id="1" name="Shape 40"/>
        <p:cNvGrpSpPr/>
        <p:nvPr/>
      </p:nvGrpSpPr>
      <p:grpSpPr>
        <a:xfrm>
          <a:off x="0" y="0"/>
          <a:ext cx="0" cy="0"/>
          <a:chOff x="0" y="0"/>
          <a:chExt cx="0" cy="0"/>
        </a:xfrm>
      </p:grpSpPr>
      <p:sp>
        <p:nvSpPr>
          <p:cNvPr id="41" name="Google Shape;41;p62"/>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2"/>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43" name="Google Shape;43;p6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4" name="Google Shape;44;p62"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8"/>
        <p:cNvGrpSpPr/>
        <p:nvPr/>
      </p:nvGrpSpPr>
      <p:grpSpPr>
        <a:xfrm>
          <a:off x="0" y="0"/>
          <a:ext cx="0" cy="0"/>
          <a:chOff x="0" y="0"/>
          <a:chExt cx="0" cy="0"/>
        </a:xfrm>
      </p:grpSpPr>
      <p:sp>
        <p:nvSpPr>
          <p:cNvPr id="369" name="Google Shape;369;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1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4"/>
        <p:cNvGrpSpPr/>
        <p:nvPr/>
      </p:nvGrpSpPr>
      <p:grpSpPr>
        <a:xfrm>
          <a:off x="0" y="0"/>
          <a:ext cx="0" cy="0"/>
          <a:chOff x="0" y="0"/>
          <a:chExt cx="0" cy="0"/>
        </a:xfrm>
      </p:grpSpPr>
      <p:sp>
        <p:nvSpPr>
          <p:cNvPr id="375" name="Google Shape;375;p1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6"/>
        <p:cNvGrpSpPr/>
        <p:nvPr/>
      </p:nvGrpSpPr>
      <p:grpSpPr>
        <a:xfrm>
          <a:off x="0" y="0"/>
          <a:ext cx="0" cy="0"/>
          <a:chOff x="0" y="0"/>
          <a:chExt cx="0" cy="0"/>
        </a:xfrm>
      </p:grpSpPr>
      <p:sp>
        <p:nvSpPr>
          <p:cNvPr id="387" name="Google Shape;387;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8" name="Google Shape;388;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2"/>
        <p:cNvGrpSpPr/>
        <p:nvPr/>
      </p:nvGrpSpPr>
      <p:grpSpPr>
        <a:xfrm>
          <a:off x="0" y="0"/>
          <a:ext cx="0" cy="0"/>
          <a:chOff x="0" y="0"/>
          <a:chExt cx="0" cy="0"/>
        </a:xfrm>
      </p:grpSpPr>
      <p:sp>
        <p:nvSpPr>
          <p:cNvPr id="393" name="Google Shape;393;p9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9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5" name="Google Shape;395;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8"/>
        <p:cNvGrpSpPr/>
        <p:nvPr/>
      </p:nvGrpSpPr>
      <p:grpSpPr>
        <a:xfrm>
          <a:off x="0" y="0"/>
          <a:ext cx="0" cy="0"/>
          <a:chOff x="0" y="0"/>
          <a:chExt cx="0" cy="0"/>
        </a:xfrm>
      </p:grpSpPr>
      <p:sp>
        <p:nvSpPr>
          <p:cNvPr id="399" name="Google Shape;399;p9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9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1" name="Google Shape;401;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4"/>
        <p:cNvGrpSpPr/>
        <p:nvPr/>
      </p:nvGrpSpPr>
      <p:grpSpPr>
        <a:xfrm>
          <a:off x="0" y="0"/>
          <a:ext cx="0" cy="0"/>
          <a:chOff x="0" y="0"/>
          <a:chExt cx="0" cy="0"/>
        </a:xfrm>
      </p:grpSpPr>
      <p:sp>
        <p:nvSpPr>
          <p:cNvPr id="405" name="Google Shape;405;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9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9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1"/>
        <p:cNvGrpSpPr/>
        <p:nvPr/>
      </p:nvGrpSpPr>
      <p:grpSpPr>
        <a:xfrm>
          <a:off x="0" y="0"/>
          <a:ext cx="0" cy="0"/>
          <a:chOff x="0" y="0"/>
          <a:chExt cx="0" cy="0"/>
        </a:xfrm>
      </p:grpSpPr>
      <p:sp>
        <p:nvSpPr>
          <p:cNvPr id="412" name="Google Shape;412;p9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3" name="Google Shape;413;p9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4" name="Google Shape;414;p9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9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6" name="Google Shape;416;p9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0"/>
        <p:cNvGrpSpPr/>
        <p:nvPr/>
      </p:nvGrpSpPr>
      <p:grpSpPr>
        <a:xfrm>
          <a:off x="0" y="0"/>
          <a:ext cx="0" cy="0"/>
          <a:chOff x="0" y="0"/>
          <a:chExt cx="0" cy="0"/>
        </a:xfrm>
      </p:grpSpPr>
      <p:sp>
        <p:nvSpPr>
          <p:cNvPr id="421" name="Google Shape;421;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2" name="Google Shape;422;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5"/>
        <p:cNvGrpSpPr/>
        <p:nvPr/>
      </p:nvGrpSpPr>
      <p:grpSpPr>
        <a:xfrm>
          <a:off x="0" y="0"/>
          <a:ext cx="0" cy="0"/>
          <a:chOff x="0" y="0"/>
          <a:chExt cx="0" cy="0"/>
        </a:xfrm>
      </p:grpSpPr>
      <p:sp>
        <p:nvSpPr>
          <p:cNvPr id="426" name="Google Shape;426;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9"/>
        <p:cNvGrpSpPr/>
        <p:nvPr/>
      </p:nvGrpSpPr>
      <p:grpSpPr>
        <a:xfrm>
          <a:off x="0" y="0"/>
          <a:ext cx="0" cy="0"/>
          <a:chOff x="0" y="0"/>
          <a:chExt cx="0" cy="0"/>
        </a:xfrm>
      </p:grpSpPr>
      <p:sp>
        <p:nvSpPr>
          <p:cNvPr id="430" name="Google Shape;430;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10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2" name="Google Shape;432;p10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3" name="Google Shape;433;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_navy with pattern background">
  <p:cSld name="Title Slide_navy with pattern background">
    <p:bg>
      <p:bgPr>
        <a:solidFill>
          <a:srgbClr val="00205C"/>
        </a:solidFill>
        <a:effectLst/>
      </p:bgPr>
    </p:bg>
    <p:spTree>
      <p:nvGrpSpPr>
        <p:cNvPr id="1" name="Shape 45"/>
        <p:cNvGrpSpPr/>
        <p:nvPr/>
      </p:nvGrpSpPr>
      <p:grpSpPr>
        <a:xfrm>
          <a:off x="0" y="0"/>
          <a:ext cx="0" cy="0"/>
          <a:chOff x="0" y="0"/>
          <a:chExt cx="0" cy="0"/>
        </a:xfrm>
      </p:grpSpPr>
      <p:pic>
        <p:nvPicPr>
          <p:cNvPr id="46" name="Google Shape;46;p63"/>
          <p:cNvPicPr preferRelativeResize="0"/>
          <p:nvPr/>
        </p:nvPicPr>
        <p:blipFill rotWithShape="1">
          <a:blip r:embed="rId2">
            <a:alphaModFix amt="52000"/>
          </a:blip>
          <a:srcRect/>
          <a:stretch/>
        </p:blipFill>
        <p:spPr>
          <a:xfrm>
            <a:off x="0" y="63736"/>
            <a:ext cx="12192000" cy="6730528"/>
          </a:xfrm>
          <a:prstGeom prst="rect">
            <a:avLst/>
          </a:prstGeom>
          <a:solidFill>
            <a:srgbClr val="00208A">
              <a:alpha val="0"/>
            </a:srgbClr>
          </a:solidFill>
          <a:ln>
            <a:noFill/>
          </a:ln>
        </p:spPr>
      </p:pic>
      <p:sp>
        <p:nvSpPr>
          <p:cNvPr id="47" name="Google Shape;47;p63"/>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3"/>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49" name="Google Shape;49;p6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0" name="Google Shape;50;p63" descr="A picture containing graphical user interface&#10;&#10;Description automatically generated"/>
          <p:cNvPicPr preferRelativeResize="0"/>
          <p:nvPr/>
        </p:nvPicPr>
        <p:blipFill rotWithShape="1">
          <a:blip r:embed="rId3">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6"/>
        <p:cNvGrpSpPr/>
        <p:nvPr/>
      </p:nvGrpSpPr>
      <p:grpSpPr>
        <a:xfrm>
          <a:off x="0" y="0"/>
          <a:ext cx="0" cy="0"/>
          <a:chOff x="0" y="0"/>
          <a:chExt cx="0" cy="0"/>
        </a:xfrm>
      </p:grpSpPr>
      <p:sp>
        <p:nvSpPr>
          <p:cNvPr id="437" name="Google Shape;437;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103"/>
          <p:cNvSpPr>
            <a:spLocks noGrp="1"/>
          </p:cNvSpPr>
          <p:nvPr>
            <p:ph type="pic" idx="2"/>
          </p:nvPr>
        </p:nvSpPr>
        <p:spPr>
          <a:xfrm>
            <a:off x="5183188" y="987425"/>
            <a:ext cx="6172200" cy="4873625"/>
          </a:xfrm>
          <a:prstGeom prst="rect">
            <a:avLst/>
          </a:prstGeom>
          <a:noFill/>
          <a:ln>
            <a:noFill/>
          </a:ln>
        </p:spPr>
      </p:sp>
      <p:sp>
        <p:nvSpPr>
          <p:cNvPr id="439" name="Google Shape;439;p10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0" name="Google Shape;440;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2" name="Google Shape;442;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3"/>
        <p:cNvGrpSpPr/>
        <p:nvPr/>
      </p:nvGrpSpPr>
      <p:grpSpPr>
        <a:xfrm>
          <a:off x="0" y="0"/>
          <a:ext cx="0" cy="0"/>
          <a:chOff x="0" y="0"/>
          <a:chExt cx="0" cy="0"/>
        </a:xfrm>
      </p:grpSpPr>
      <p:sp>
        <p:nvSpPr>
          <p:cNvPr id="444" name="Google Shape;444;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10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8" name="Google Shape;448;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9"/>
        <p:cNvGrpSpPr/>
        <p:nvPr/>
      </p:nvGrpSpPr>
      <p:grpSpPr>
        <a:xfrm>
          <a:off x="0" y="0"/>
          <a:ext cx="0" cy="0"/>
          <a:chOff x="0" y="0"/>
          <a:chExt cx="0" cy="0"/>
        </a:xfrm>
      </p:grpSpPr>
      <p:sp>
        <p:nvSpPr>
          <p:cNvPr id="450" name="Google Shape;450;p10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10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_navy + blue logo">
  <p:cSld name="Title Slide_navy + blue logo">
    <p:bg>
      <p:bgPr>
        <a:solidFill>
          <a:srgbClr val="00205C"/>
        </a:solidFill>
        <a:effectLst/>
      </p:bgPr>
    </p:bg>
    <p:spTree>
      <p:nvGrpSpPr>
        <p:cNvPr id="1" name="Shape 51"/>
        <p:cNvGrpSpPr/>
        <p:nvPr/>
      </p:nvGrpSpPr>
      <p:grpSpPr>
        <a:xfrm>
          <a:off x="0" y="0"/>
          <a:ext cx="0" cy="0"/>
          <a:chOff x="0" y="0"/>
          <a:chExt cx="0" cy="0"/>
        </a:xfrm>
      </p:grpSpPr>
      <p:sp>
        <p:nvSpPr>
          <p:cNvPr id="52" name="Google Shape;52;p64"/>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4"/>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4" name="Google Shape;54;p64"/>
          <p:cNvCxnSpPr/>
          <p:nvPr/>
        </p:nvCxnSpPr>
        <p:spPr>
          <a:xfrm>
            <a:off x="457200" y="457200"/>
            <a:ext cx="11277600" cy="0"/>
          </a:xfrm>
          <a:prstGeom prst="straightConnector1">
            <a:avLst/>
          </a:prstGeom>
          <a:noFill/>
          <a:ln w="19050" cap="flat" cmpd="sng">
            <a:solidFill>
              <a:srgbClr val="009ADE"/>
            </a:solidFill>
            <a:prstDash val="solid"/>
            <a:miter lim="800000"/>
            <a:headEnd type="none" w="sm" len="sm"/>
            <a:tailEnd type="none" w="sm" len="sm"/>
          </a:ln>
        </p:spPr>
      </p:cxnSp>
      <p:pic>
        <p:nvPicPr>
          <p:cNvPr id="55" name="Google Shape;55;p64"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_light blue background">
  <p:cSld name="Title Slide_light blue background">
    <p:spTree>
      <p:nvGrpSpPr>
        <p:cNvPr id="1" name="Shape 56"/>
        <p:cNvGrpSpPr/>
        <p:nvPr/>
      </p:nvGrpSpPr>
      <p:grpSpPr>
        <a:xfrm>
          <a:off x="0" y="0"/>
          <a:ext cx="0" cy="0"/>
          <a:chOff x="0" y="0"/>
          <a:chExt cx="0" cy="0"/>
        </a:xfrm>
      </p:grpSpPr>
      <p:sp>
        <p:nvSpPr>
          <p:cNvPr id="57" name="Google Shape;57;p65"/>
          <p:cNvSpPr/>
          <p:nvPr/>
        </p:nvSpPr>
        <p:spPr>
          <a:xfrm>
            <a:off x="0" y="0"/>
            <a:ext cx="12192000" cy="5347504"/>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65"/>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800"/>
              <a:buFont typeface="Calibri"/>
              <a:buNone/>
              <a:defRPr sz="48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65"/>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rgbClr val="00205C"/>
              </a:buClr>
              <a:buSzPts val="2400"/>
              <a:buNone/>
              <a:defRPr sz="2400">
                <a:solidFill>
                  <a:srgbClr val="00205C"/>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60" name="Google Shape;60;p6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61" name="Google Shape;61;p65" descr="A picture containing text&#10;&#10;Description automatically generated"/>
          <p:cNvPicPr preferRelativeResize="0"/>
          <p:nvPr/>
        </p:nvPicPr>
        <p:blipFill rotWithShape="1">
          <a:blip r:embed="rId2">
            <a:alphaModFix/>
          </a:blip>
          <a:srcRect/>
          <a:stretch/>
        </p:blipFill>
        <p:spPr>
          <a:xfrm>
            <a:off x="419101" y="5621317"/>
            <a:ext cx="1933200" cy="104591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_navy+blue">
  <p:cSld name="Section Header_navy+blue">
    <p:bg>
      <p:bgPr>
        <a:solidFill>
          <a:srgbClr val="00205C"/>
        </a:solidFill>
        <a:effectLst/>
      </p:bgPr>
    </p:bg>
    <p:spTree>
      <p:nvGrpSpPr>
        <p:cNvPr id="1" name="Shape 62"/>
        <p:cNvGrpSpPr/>
        <p:nvPr/>
      </p:nvGrpSpPr>
      <p:grpSpPr>
        <a:xfrm>
          <a:off x="0" y="0"/>
          <a:ext cx="0" cy="0"/>
          <a:chOff x="0" y="0"/>
          <a:chExt cx="0" cy="0"/>
        </a:xfrm>
      </p:grpSpPr>
      <p:sp>
        <p:nvSpPr>
          <p:cNvPr id="63" name="Google Shape;63;p6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6" name="Google Shape;66;p6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67" name="Google Shape;67;p66" descr="A picture containing graphical user interface&#10;&#10;Description automatically generated"/>
          <p:cNvPicPr preferRelativeResize="0"/>
          <p:nvPr/>
        </p:nvPicPr>
        <p:blipFill rotWithShape="1">
          <a:blip r:embed="rId2">
            <a:alphaModFix/>
          </a:blip>
          <a:srcRect/>
          <a:stretch/>
        </p:blipFill>
        <p:spPr>
          <a:xfrm>
            <a:off x="417600" y="5619600"/>
            <a:ext cx="1931670" cy="10553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2"/>
          <p:cNvSpPr txBox="1">
            <a:spLocks noGrp="1"/>
          </p:cNvSpPr>
          <p:nvPr>
            <p:ph type="body" idx="1"/>
          </p:nvPr>
        </p:nvSpPr>
        <p:spPr>
          <a:xfrm>
            <a:off x="457200" y="1825625"/>
            <a:ext cx="11277600" cy="4346575"/>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10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712"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4" name="Google Shape;304;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6" name="Google Shape;30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7" name="Google Shape;30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2" name="Google Shape;382;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hyperlink" Target="https://www.who.int/publications/i/item/978-92-4-155058-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52.xml"/><Relationship Id="rId4" Type="http://schemas.openxmlformats.org/officeDocument/2006/relationships/chart" Target="../charts/char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
          <p:cNvSpPr txBox="1">
            <a:spLocks noGrp="1"/>
          </p:cNvSpPr>
          <p:nvPr>
            <p:ph type="title"/>
          </p:nvPr>
        </p:nvSpPr>
        <p:spPr>
          <a:xfrm>
            <a:off x="845507" y="1188239"/>
            <a:ext cx="5250493" cy="27432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sz="4000" b="1"/>
              <a:t>HIV programme review in the Republic of Moldova</a:t>
            </a:r>
            <a:r>
              <a:rPr lang="en-US" sz="4000"/>
              <a:t>: </a:t>
            </a:r>
            <a:br>
              <a:rPr lang="en-US" sz="4400"/>
            </a:br>
            <a:r>
              <a:rPr lang="en-US" sz="4400"/>
              <a:t>Mission debrief	</a:t>
            </a:r>
            <a:br>
              <a:rPr lang="en-US" sz="2000" b="0" i="0" u="none" strike="noStrike">
                <a:solidFill>
                  <a:srgbClr val="000000"/>
                </a:solidFill>
                <a:latin typeface="Arial"/>
                <a:ea typeface="Arial"/>
                <a:cs typeface="Arial"/>
                <a:sym typeface="Arial"/>
              </a:rPr>
            </a:br>
            <a:endParaRPr sz="5400" b="1"/>
          </a:p>
        </p:txBody>
      </p:sp>
      <p:sp>
        <p:nvSpPr>
          <p:cNvPr id="461" name="Google Shape;461;p1"/>
          <p:cNvSpPr txBox="1">
            <a:spLocks noGrp="1"/>
          </p:cNvSpPr>
          <p:nvPr>
            <p:ph type="subTitle" idx="4294967295"/>
          </p:nvPr>
        </p:nvSpPr>
        <p:spPr>
          <a:xfrm>
            <a:off x="845507" y="3063240"/>
            <a:ext cx="12071350" cy="2031125"/>
          </a:xfrm>
          <a:prstGeom prst="rect">
            <a:avLst/>
          </a:prstGeom>
          <a:noFill/>
          <a:ln>
            <a:noFill/>
          </a:ln>
        </p:spPr>
        <p:txBody>
          <a:bodyPr spcFirstLastPara="1" wrap="square" lIns="0" tIns="0" rIns="0" bIns="0" anchor="t" anchorCtr="0">
            <a:normAutofit fontScale="92500" lnSpcReduction="10000"/>
          </a:bodyPr>
          <a:lstStyle/>
          <a:p>
            <a:pPr marL="0" marR="0" lvl="0" indent="0" algn="ctr" rtl="0">
              <a:lnSpc>
                <a:spcPct val="100000"/>
              </a:lnSpc>
              <a:spcBef>
                <a:spcPts val="0"/>
              </a:spcBef>
              <a:spcAft>
                <a:spcPts val="0"/>
              </a:spcAft>
              <a:buClr>
                <a:schemeClr val="lt1"/>
              </a:buClr>
              <a:buSzPct val="100000"/>
              <a:buFont typeface="Arial"/>
              <a:buChar char="•"/>
            </a:pPr>
            <a:r>
              <a:rPr lang="en-US" sz="1800" b="1"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ct val="100000"/>
              <a:buFont typeface="Arial"/>
              <a:buNone/>
            </a:pP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1000"/>
              </a:spcBef>
              <a:spcAft>
                <a:spcPts val="0"/>
              </a:spcAft>
              <a:buClr>
                <a:schemeClr val="lt1"/>
              </a:buClr>
              <a:buSzPct val="100000"/>
              <a:buFont typeface="Arial"/>
              <a:buNone/>
            </a:pPr>
            <a:r>
              <a:rPr lang="en-US" sz="2400" b="1" i="0" u="none" strike="noStrike" cap="none">
                <a:solidFill>
                  <a:schemeClr val="lt1"/>
                </a:solidFill>
                <a:latin typeface="Calibri"/>
                <a:ea typeface="Calibri"/>
                <a:cs typeface="Calibri"/>
                <a:sym typeface="Calibri"/>
              </a:rPr>
              <a:t>Stela</a:t>
            </a:r>
            <a:r>
              <a:rPr lang="en-US" sz="3600" b="1" i="0" u="none" strike="noStrike" cap="none">
                <a:solidFill>
                  <a:schemeClr val="dk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Bivol</a:t>
            </a:r>
            <a:endParaRPr/>
          </a:p>
          <a:p>
            <a:pPr marL="0" marR="0" lvl="0" indent="0" algn="l" rtl="0">
              <a:lnSpc>
                <a:spcPct val="100000"/>
              </a:lnSpc>
              <a:spcBef>
                <a:spcPts val="1000"/>
              </a:spcBef>
              <a:spcAft>
                <a:spcPts val="0"/>
              </a:spcAft>
              <a:buClr>
                <a:schemeClr val="lt1"/>
              </a:buClr>
              <a:buSzPct val="100000"/>
              <a:buFont typeface="Arial"/>
              <a:buNone/>
            </a:pPr>
            <a:r>
              <a:rPr lang="en-US" sz="2400" b="0" i="0" u="none" strike="noStrike" cap="none">
                <a:solidFill>
                  <a:schemeClr val="lt1"/>
                </a:solidFill>
                <a:latin typeface="Calibri"/>
                <a:ea typeface="Calibri"/>
                <a:cs typeface="Calibri"/>
                <a:sym typeface="Calibri"/>
              </a:rPr>
              <a:t>Unit lead Joint Infectious Diseases</a:t>
            </a:r>
            <a:endParaRPr/>
          </a:p>
          <a:p>
            <a:pPr marL="0" marR="0" lvl="0" indent="0" algn="l" rtl="0">
              <a:lnSpc>
                <a:spcPct val="100000"/>
              </a:lnSpc>
              <a:spcBef>
                <a:spcPts val="1000"/>
              </a:spcBef>
              <a:spcAft>
                <a:spcPts val="0"/>
              </a:spcAft>
              <a:buClr>
                <a:schemeClr val="lt1"/>
              </a:buClr>
              <a:buSzPct val="100000"/>
              <a:buFont typeface="Arial"/>
              <a:buNone/>
            </a:pPr>
            <a:r>
              <a:rPr lang="en-US" sz="2400" b="0" i="0" u="none" strike="noStrike" cap="none">
                <a:solidFill>
                  <a:schemeClr val="lt1"/>
                </a:solidFill>
                <a:latin typeface="Calibri"/>
                <a:ea typeface="Calibri"/>
                <a:cs typeface="Calibri"/>
                <a:sym typeface="Calibri"/>
              </a:rPr>
              <a:t>Country Health Programmes</a:t>
            </a:r>
            <a:endParaRPr sz="2400" b="0" i="0" u="none" strike="noStrike" cap="none">
              <a:solidFill>
                <a:schemeClr val="lt1"/>
              </a:solidFill>
              <a:latin typeface="Calibri"/>
              <a:ea typeface="Calibri"/>
              <a:cs typeface="Calibri"/>
              <a:sym typeface="Calibri"/>
            </a:endParaRPr>
          </a:p>
          <a:p>
            <a:pPr marL="228600" marR="0" lvl="0" indent="-17145" algn="l" rtl="0">
              <a:lnSpc>
                <a:spcPct val="100000"/>
              </a:lnSpc>
              <a:spcBef>
                <a:spcPts val="1000"/>
              </a:spcBef>
              <a:spcAft>
                <a:spcPts val="0"/>
              </a:spcAft>
              <a:buClr>
                <a:schemeClr val="dk1"/>
              </a:buClr>
              <a:buSzPct val="100000"/>
              <a:buFont typeface="Arial"/>
              <a:buNone/>
            </a:pPr>
            <a:endParaRPr sz="3600" b="0" i="0" u="none" strike="noStrike" cap="none">
              <a:solidFill>
                <a:schemeClr val="lt1"/>
              </a:solidFill>
              <a:latin typeface="Calibri"/>
              <a:ea typeface="Calibri"/>
              <a:cs typeface="Calibri"/>
              <a:sym typeface="Calibri"/>
            </a:endParaRPr>
          </a:p>
        </p:txBody>
      </p:sp>
      <p:sp>
        <p:nvSpPr>
          <p:cNvPr id="462" name="Google Shape;462;p1"/>
          <p:cNvSpPr txBox="1">
            <a:spLocks noGrp="1"/>
          </p:cNvSpPr>
          <p:nvPr>
            <p:ph type="body" idx="4294967295"/>
          </p:nvPr>
        </p:nvSpPr>
        <p:spPr>
          <a:xfrm>
            <a:off x="845507" y="5350112"/>
            <a:ext cx="11210925" cy="287338"/>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00000"/>
              </a:lnSpc>
              <a:spcBef>
                <a:spcPts val="0"/>
              </a:spcBef>
              <a:spcAft>
                <a:spcPts val="0"/>
              </a:spcAft>
              <a:buClr>
                <a:schemeClr val="lt1"/>
              </a:buClr>
              <a:buSzPct val="100000"/>
              <a:buNone/>
            </a:pPr>
            <a:r>
              <a:rPr lang="en-US" sz="2400" b="1">
                <a:solidFill>
                  <a:schemeClr val="lt1"/>
                </a:solidFill>
              </a:rPr>
              <a:t>13 February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9"/>
          <p:cNvPicPr preferRelativeResize="0"/>
          <p:nvPr/>
        </p:nvPicPr>
        <p:blipFill rotWithShape="1">
          <a:blip r:embed="rId3">
            <a:alphaModFix/>
          </a:blip>
          <a:srcRect/>
          <a:stretch/>
        </p:blipFill>
        <p:spPr>
          <a:xfrm>
            <a:off x="618807" y="1140543"/>
            <a:ext cx="8126672" cy="5419814"/>
          </a:xfrm>
          <a:prstGeom prst="rect">
            <a:avLst/>
          </a:prstGeom>
          <a:noFill/>
          <a:ln>
            <a:noFill/>
          </a:ln>
        </p:spPr>
      </p:pic>
      <p:sp>
        <p:nvSpPr>
          <p:cNvPr id="554" name="Google Shape;554;p9"/>
          <p:cNvSpPr txBox="1">
            <a:spLocks noGrp="1"/>
          </p:cNvSpPr>
          <p:nvPr>
            <p:ph type="title"/>
          </p:nvPr>
        </p:nvSpPr>
        <p:spPr>
          <a:xfrm>
            <a:off x="491691" y="0"/>
            <a:ext cx="109719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solidFill>
                  <a:srgbClr val="00205C"/>
                </a:solidFill>
                <a:latin typeface="Calibri"/>
                <a:ea typeface="Calibri"/>
                <a:cs typeface="Calibri"/>
                <a:sym typeface="Calibri"/>
              </a:rPr>
              <a:t>HIV treatment and care cascade in Moldova (2021)</a:t>
            </a:r>
            <a:endParaRPr/>
          </a:p>
        </p:txBody>
      </p:sp>
      <p:sp>
        <p:nvSpPr>
          <p:cNvPr id="555" name="Google Shape;555;p9"/>
          <p:cNvSpPr txBox="1"/>
          <p:nvPr/>
        </p:nvSpPr>
        <p:spPr>
          <a:xfrm rot="-5400000">
            <a:off x="2225208" y="2419407"/>
            <a:ext cx="11101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AIDS related</a:t>
            </a:r>
            <a:endParaRPr/>
          </a:p>
        </p:txBody>
      </p:sp>
      <p:sp>
        <p:nvSpPr>
          <p:cNvPr id="556" name="Google Shape;556;p9"/>
          <p:cNvSpPr/>
          <p:nvPr/>
        </p:nvSpPr>
        <p:spPr>
          <a:xfrm>
            <a:off x="2369163" y="2032916"/>
            <a:ext cx="239736" cy="1228815"/>
          </a:xfrm>
          <a:prstGeom prst="leftBrace">
            <a:avLst>
              <a:gd name="adj1" fmla="val 8333"/>
              <a:gd name="adj2" fmla="val 50000"/>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7" name="Google Shape;557;p9"/>
          <p:cNvSpPr txBox="1"/>
          <p:nvPr/>
        </p:nvSpPr>
        <p:spPr>
          <a:xfrm rot="-5400000">
            <a:off x="1641127" y="2478045"/>
            <a:ext cx="96212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33% died</a:t>
            </a:r>
            <a:endParaRPr/>
          </a:p>
        </p:txBody>
      </p:sp>
      <p:cxnSp>
        <p:nvCxnSpPr>
          <p:cNvPr id="558" name="Google Shape;558;p9"/>
          <p:cNvCxnSpPr/>
          <p:nvPr/>
        </p:nvCxnSpPr>
        <p:spPr>
          <a:xfrm>
            <a:off x="4069381" y="4066854"/>
            <a:ext cx="641710" cy="0"/>
          </a:xfrm>
          <a:prstGeom prst="straightConnector1">
            <a:avLst/>
          </a:prstGeom>
          <a:solidFill>
            <a:schemeClr val="accent1"/>
          </a:solidFill>
          <a:ln w="28575" cap="flat" cmpd="sng">
            <a:solidFill>
              <a:schemeClr val="accent4"/>
            </a:solidFill>
            <a:prstDash val="dash"/>
            <a:round/>
            <a:headEnd type="none" w="sm" len="sm"/>
            <a:tailEnd type="triangle" w="med" len="med"/>
          </a:ln>
        </p:spPr>
      </p:cxnSp>
      <p:sp>
        <p:nvSpPr>
          <p:cNvPr id="559" name="Google Shape;559;p9"/>
          <p:cNvSpPr txBox="1"/>
          <p:nvPr/>
        </p:nvSpPr>
        <p:spPr>
          <a:xfrm>
            <a:off x="4098329" y="3665784"/>
            <a:ext cx="5838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66%</a:t>
            </a:r>
            <a:endParaRPr/>
          </a:p>
        </p:txBody>
      </p:sp>
      <p:cxnSp>
        <p:nvCxnSpPr>
          <p:cNvPr id="560" name="Google Shape;560;p9"/>
          <p:cNvCxnSpPr/>
          <p:nvPr/>
        </p:nvCxnSpPr>
        <p:spPr>
          <a:xfrm>
            <a:off x="5135479" y="4766873"/>
            <a:ext cx="1684421" cy="0"/>
          </a:xfrm>
          <a:prstGeom prst="straightConnector1">
            <a:avLst/>
          </a:prstGeom>
          <a:solidFill>
            <a:schemeClr val="accent1"/>
          </a:solidFill>
          <a:ln w="28575" cap="flat" cmpd="sng">
            <a:solidFill>
              <a:schemeClr val="accent4"/>
            </a:solidFill>
            <a:prstDash val="dash"/>
            <a:round/>
            <a:headEnd type="none" w="sm" len="sm"/>
            <a:tailEnd type="triangle" w="med" len="med"/>
          </a:ln>
        </p:spPr>
      </p:cxnSp>
      <p:sp>
        <p:nvSpPr>
          <p:cNvPr id="561" name="Google Shape;561;p9"/>
          <p:cNvSpPr txBox="1"/>
          <p:nvPr/>
        </p:nvSpPr>
        <p:spPr>
          <a:xfrm>
            <a:off x="6193460" y="4397541"/>
            <a:ext cx="5870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72%</a:t>
            </a:r>
            <a:endParaRPr/>
          </a:p>
        </p:txBody>
      </p:sp>
      <p:cxnSp>
        <p:nvCxnSpPr>
          <p:cNvPr id="562" name="Google Shape;562;p9"/>
          <p:cNvCxnSpPr/>
          <p:nvPr/>
        </p:nvCxnSpPr>
        <p:spPr>
          <a:xfrm>
            <a:off x="7273390" y="4969003"/>
            <a:ext cx="641710" cy="0"/>
          </a:xfrm>
          <a:prstGeom prst="straightConnector1">
            <a:avLst/>
          </a:prstGeom>
          <a:solidFill>
            <a:schemeClr val="accent1"/>
          </a:solidFill>
          <a:ln w="28575" cap="flat" cmpd="sng">
            <a:solidFill>
              <a:schemeClr val="accent4"/>
            </a:solidFill>
            <a:prstDash val="dash"/>
            <a:round/>
            <a:headEnd type="none" w="sm" len="sm"/>
            <a:tailEnd type="triangle" w="med" len="med"/>
          </a:ln>
        </p:spPr>
      </p:cxnSp>
      <p:sp>
        <p:nvSpPr>
          <p:cNvPr id="563" name="Google Shape;563;p9"/>
          <p:cNvSpPr txBox="1"/>
          <p:nvPr/>
        </p:nvSpPr>
        <p:spPr>
          <a:xfrm>
            <a:off x="7328080" y="4582207"/>
            <a:ext cx="5870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89%</a:t>
            </a:r>
            <a:endParaRPr/>
          </a:p>
        </p:txBody>
      </p:sp>
      <p:sp>
        <p:nvSpPr>
          <p:cNvPr id="564" name="Google Shape;564;p9"/>
          <p:cNvSpPr txBox="1"/>
          <p:nvPr/>
        </p:nvSpPr>
        <p:spPr>
          <a:xfrm>
            <a:off x="8762987" y="1442098"/>
            <a:ext cx="3294296" cy="481670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 special study was conducted to characterize newly diagnosed individuals in 2019 and 2020 who did not start ART*</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Of those diagnosed but not on ART, 40% died and 60% did not reach specialized care at all</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These are mainly people diagnosed in the hospital sector, typically over 40, and most of them do not know their HIV status*</a:t>
            </a:r>
            <a:endParaRPr sz="1900" b="0" i="0" u="none" strike="noStrike" cap="none">
              <a:solidFill>
                <a:srgbClr val="000000"/>
              </a:solidFill>
              <a:latin typeface="Calibri"/>
              <a:ea typeface="Calibri"/>
              <a:cs typeface="Calibri"/>
              <a:sym typeface="Calibri"/>
            </a:endParaRPr>
          </a:p>
          <a:p>
            <a:pPr marL="342900" marR="0" lvl="0" indent="-222250" algn="l" rtl="0">
              <a:lnSpc>
                <a:spcPct val="100000"/>
              </a:lnSpc>
              <a:spcBef>
                <a:spcPts val="0"/>
              </a:spcBef>
              <a:spcAft>
                <a:spcPts val="0"/>
              </a:spcAft>
              <a:buClr>
                <a:schemeClr val="dk1"/>
              </a:buClr>
              <a:buSzPts val="1900"/>
              <a:buFont typeface="Calibri"/>
              <a:buNone/>
            </a:pPr>
            <a:endParaRPr sz="1900" b="0" i="0" u="none" strike="noStrike" cap="none">
              <a:solidFill>
                <a:srgbClr val="000000"/>
              </a:solidFill>
              <a:latin typeface="Calibri"/>
              <a:ea typeface="Calibri"/>
              <a:cs typeface="Calibri"/>
              <a:sym typeface="Calibri"/>
            </a:endParaRPr>
          </a:p>
        </p:txBody>
      </p:sp>
      <p:sp>
        <p:nvSpPr>
          <p:cNvPr id="565" name="Google Shape;565;p9"/>
          <p:cNvSpPr txBox="1"/>
          <p:nvPr/>
        </p:nvSpPr>
        <p:spPr>
          <a:xfrm>
            <a:off x="8102676" y="6530520"/>
            <a:ext cx="391927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*study conducted by SDMC in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0"/>
          <p:cNvSpPr txBox="1">
            <a:spLocks noGrp="1"/>
          </p:cNvSpPr>
          <p:nvPr>
            <p:ph type="title"/>
          </p:nvPr>
        </p:nvSpPr>
        <p:spPr>
          <a:xfrm>
            <a:off x="6475229" y="608567"/>
            <a:ext cx="5504278" cy="6886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solidFill>
                  <a:srgbClr val="00205C"/>
                </a:solidFill>
                <a:latin typeface="Calibri"/>
                <a:ea typeface="Calibri"/>
                <a:cs typeface="Calibri"/>
                <a:sym typeface="Calibri"/>
              </a:rPr>
              <a:t>Late HIV diagnosis in Moldova</a:t>
            </a:r>
            <a:endParaRPr/>
          </a:p>
        </p:txBody>
      </p:sp>
      <p:sp>
        <p:nvSpPr>
          <p:cNvPr id="572" name="Google Shape;572;p10"/>
          <p:cNvSpPr txBox="1"/>
          <p:nvPr/>
        </p:nvSpPr>
        <p:spPr>
          <a:xfrm>
            <a:off x="7191373" y="1585870"/>
            <a:ext cx="4294303" cy="469359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Percentage of people with HIV diagnosed late increases with age and is highest in people over age 50 (68%)</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32% has CD4 cell count less than 200 per mm3</a:t>
            </a:r>
            <a:endParaRPr/>
          </a:p>
          <a:p>
            <a:pPr marL="342900" marR="0" lvl="0" indent="-215900" algn="l" rtl="0">
              <a:lnSpc>
                <a:spcPct val="100000"/>
              </a:lnSpc>
              <a:spcBef>
                <a:spcPts val="0"/>
              </a:spcBef>
              <a:spcAft>
                <a:spcPts val="0"/>
              </a:spcAft>
              <a:buClr>
                <a:schemeClr val="dk1"/>
              </a:buClr>
              <a:buSzPts val="2000"/>
              <a:buFont typeface="Noto Sans Symbols"/>
              <a:buNone/>
            </a:pPr>
            <a:endParaRPr sz="2000" b="0" i="0" u="none" strike="noStrike" cap="none">
              <a:solidFill>
                <a:srgbClr val="000000"/>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Noto Sans Symbols"/>
              <a:buNone/>
            </a:pPr>
            <a:endParaRPr sz="20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The proportion of late diagnosis increased slightly in 2021, likely due to the impact of COVID-19 </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342900" marR="0" lvl="0" indent="-222250" algn="l" rtl="0">
              <a:lnSpc>
                <a:spcPct val="100000"/>
              </a:lnSpc>
              <a:spcBef>
                <a:spcPts val="0"/>
              </a:spcBef>
              <a:spcAft>
                <a:spcPts val="0"/>
              </a:spcAft>
              <a:buClr>
                <a:schemeClr val="dk1"/>
              </a:buClr>
              <a:buSzPts val="1900"/>
              <a:buFont typeface="Calibri"/>
              <a:buNone/>
            </a:pPr>
            <a:endParaRPr sz="1900" b="0" i="0" u="none" strike="noStrike" cap="none">
              <a:solidFill>
                <a:srgbClr val="000000"/>
              </a:solidFill>
              <a:latin typeface="Calibri"/>
              <a:ea typeface="Calibri"/>
              <a:cs typeface="Calibri"/>
              <a:sym typeface="Calibri"/>
            </a:endParaRPr>
          </a:p>
        </p:txBody>
      </p:sp>
      <p:pic>
        <p:nvPicPr>
          <p:cNvPr id="573" name="Google Shape;573;p10"/>
          <p:cNvPicPr preferRelativeResize="0"/>
          <p:nvPr/>
        </p:nvPicPr>
        <p:blipFill rotWithShape="1">
          <a:blip r:embed="rId3">
            <a:alphaModFix/>
          </a:blip>
          <a:srcRect/>
          <a:stretch/>
        </p:blipFill>
        <p:spPr>
          <a:xfrm>
            <a:off x="706323" y="663984"/>
            <a:ext cx="5109944" cy="2602345"/>
          </a:xfrm>
          <a:prstGeom prst="rect">
            <a:avLst/>
          </a:prstGeom>
          <a:noFill/>
          <a:ln>
            <a:noFill/>
          </a:ln>
        </p:spPr>
      </p:pic>
      <p:sp>
        <p:nvSpPr>
          <p:cNvPr id="574" name="Google Shape;574;p10"/>
          <p:cNvSpPr txBox="1"/>
          <p:nvPr/>
        </p:nvSpPr>
        <p:spPr>
          <a:xfrm>
            <a:off x="212493" y="265151"/>
            <a:ext cx="609760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546A"/>
              </a:buClr>
              <a:buSzPts val="1600"/>
              <a:buFont typeface="Calibri"/>
              <a:buNone/>
            </a:pPr>
            <a:r>
              <a:rPr lang="en-US" sz="1600" b="1" i="0" u="none" strike="noStrike" cap="none">
                <a:solidFill>
                  <a:srgbClr val="44546A"/>
                </a:solidFill>
                <a:latin typeface="Calibri"/>
                <a:ea typeface="Calibri"/>
                <a:cs typeface="Calibri"/>
                <a:sym typeface="Calibri"/>
              </a:rPr>
              <a:t>Proportion of people diagnosed late (CD4 cell count &lt;  350 per mm3) by gender and age 2017-2021 (n = 3 331) </a:t>
            </a:r>
            <a:endParaRPr sz="1600" b="1" i="0" u="none" strike="noStrike" cap="none">
              <a:solidFill>
                <a:srgbClr val="000000"/>
              </a:solidFill>
              <a:latin typeface="Calibri"/>
              <a:ea typeface="Calibri"/>
              <a:cs typeface="Calibri"/>
              <a:sym typeface="Calibri"/>
            </a:endParaRPr>
          </a:p>
        </p:txBody>
      </p:sp>
      <p:sp>
        <p:nvSpPr>
          <p:cNvPr id="575" name="Google Shape;575;p10"/>
          <p:cNvSpPr txBox="1"/>
          <p:nvPr/>
        </p:nvSpPr>
        <p:spPr>
          <a:xfrm>
            <a:off x="851028" y="3718584"/>
            <a:ext cx="460916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546A"/>
              </a:buClr>
              <a:buSzPts val="1600"/>
              <a:buFont typeface="Calibri"/>
              <a:buNone/>
            </a:pPr>
            <a:r>
              <a:rPr lang="en-US" sz="1600" b="1" i="0" u="none" strike="noStrike" cap="none">
                <a:solidFill>
                  <a:srgbClr val="44546A"/>
                </a:solidFill>
                <a:latin typeface="Calibri"/>
                <a:ea typeface="Calibri"/>
                <a:cs typeface="Calibri"/>
                <a:sym typeface="Calibri"/>
              </a:rPr>
              <a:t>Proportion of people diagnosed late (CD4 cell count &lt;  350 per mm3) in 2017-2021 </a:t>
            </a:r>
            <a:endParaRPr sz="1600" b="1" i="0" u="none" strike="noStrike" cap="none">
              <a:solidFill>
                <a:srgbClr val="000000"/>
              </a:solidFill>
              <a:latin typeface="Calibri"/>
              <a:ea typeface="Calibri"/>
              <a:cs typeface="Calibri"/>
              <a:sym typeface="Calibri"/>
            </a:endParaRPr>
          </a:p>
        </p:txBody>
      </p:sp>
      <p:pic>
        <p:nvPicPr>
          <p:cNvPr id="576" name="Google Shape;576;p10"/>
          <p:cNvPicPr preferRelativeResize="0"/>
          <p:nvPr/>
        </p:nvPicPr>
        <p:blipFill rotWithShape="1">
          <a:blip r:embed="rId4">
            <a:alphaModFix/>
          </a:blip>
          <a:srcRect/>
          <a:stretch/>
        </p:blipFill>
        <p:spPr>
          <a:xfrm>
            <a:off x="771961" y="4235009"/>
            <a:ext cx="4688230" cy="24690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aphicFrame>
        <p:nvGraphicFramePr>
          <p:cNvPr id="581" name="Google Shape;581;p11"/>
          <p:cNvGraphicFramePr/>
          <p:nvPr/>
        </p:nvGraphicFramePr>
        <p:xfrm>
          <a:off x="5617320" y="1546279"/>
          <a:ext cx="4618640" cy="3778137"/>
        </p:xfrm>
        <a:graphic>
          <a:graphicData uri="http://schemas.openxmlformats.org/drawingml/2006/chart">
            <c:chart xmlns:c="http://schemas.openxmlformats.org/drawingml/2006/chart" xmlns:r="http://schemas.openxmlformats.org/officeDocument/2006/relationships" r:id="rId3"/>
          </a:graphicData>
        </a:graphic>
      </p:graphicFrame>
      <p:sp>
        <p:nvSpPr>
          <p:cNvPr id="582" name="Google Shape;582;p11"/>
          <p:cNvSpPr txBox="1"/>
          <p:nvPr/>
        </p:nvSpPr>
        <p:spPr>
          <a:xfrm>
            <a:off x="8304176" y="922075"/>
            <a:ext cx="276370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44546A"/>
                </a:solidFill>
                <a:latin typeface="Calibri"/>
                <a:ea typeface="Calibri"/>
                <a:cs typeface="Calibri"/>
                <a:sym typeface="Calibri"/>
              </a:rPr>
              <a:t>MoT, routine data in Moldova </a:t>
            </a:r>
            <a:endParaRPr/>
          </a:p>
          <a:p>
            <a:pPr marL="0" marR="0" lvl="0" indent="0" algn="ctr" rtl="0">
              <a:spcBef>
                <a:spcPts val="0"/>
              </a:spcBef>
              <a:spcAft>
                <a:spcPts val="0"/>
              </a:spcAft>
              <a:buNone/>
            </a:pPr>
            <a:r>
              <a:rPr lang="en-US" sz="1600" b="1">
                <a:solidFill>
                  <a:srgbClr val="44546A"/>
                </a:solidFill>
                <a:latin typeface="Calibri"/>
                <a:ea typeface="Calibri"/>
                <a:cs typeface="Calibri"/>
                <a:sym typeface="Calibri"/>
              </a:rPr>
              <a:t>2012-2021</a:t>
            </a:r>
            <a:endParaRPr/>
          </a:p>
        </p:txBody>
      </p:sp>
      <p:sp>
        <p:nvSpPr>
          <p:cNvPr id="583" name="Google Shape;583;p11"/>
          <p:cNvSpPr txBox="1"/>
          <p:nvPr/>
        </p:nvSpPr>
        <p:spPr>
          <a:xfrm>
            <a:off x="7700905" y="4876737"/>
            <a:ext cx="3451948"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800"/>
              <a:buFont typeface="Calibri"/>
              <a:buNone/>
            </a:pPr>
            <a:r>
              <a:rPr lang="en-US" sz="1800" b="0" i="0" u="none" strike="noStrike" cap="none">
                <a:solidFill>
                  <a:srgbClr val="C00000"/>
                </a:solidFill>
                <a:latin typeface="Calibri"/>
                <a:ea typeface="Calibri"/>
                <a:cs typeface="Calibri"/>
                <a:sym typeface="Calibri"/>
              </a:rPr>
              <a:t>MoT for 24% of all diagnosed HIV are unknown</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What’s the role of the “bridge populations”?</a:t>
            </a:r>
            <a:endParaRPr/>
          </a:p>
        </p:txBody>
      </p:sp>
      <p:sp>
        <p:nvSpPr>
          <p:cNvPr id="584" name="Google Shape;584;p11"/>
          <p:cNvSpPr txBox="1"/>
          <p:nvPr/>
        </p:nvSpPr>
        <p:spPr>
          <a:xfrm>
            <a:off x="456513" y="4707460"/>
            <a:ext cx="4618640" cy="18158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KP may hide under the groups with </a:t>
            </a:r>
            <a:r>
              <a:rPr lang="en-US" sz="1600" b="0" i="0" u="none" strike="noStrike" cap="none">
                <a:solidFill>
                  <a:srgbClr val="ED7D31"/>
                </a:solidFill>
                <a:latin typeface="Calibri"/>
                <a:ea typeface="Calibri"/>
                <a:cs typeface="Calibri"/>
                <a:sym typeface="Calibri"/>
              </a:rPr>
              <a:t>clinical indications</a:t>
            </a:r>
            <a:r>
              <a:rPr lang="en-US" sz="1600" b="0" i="0" u="none" strike="noStrike" cap="none">
                <a:solidFill>
                  <a:srgbClr val="000000"/>
                </a:solidFill>
                <a:latin typeface="Calibri"/>
                <a:ea typeface="Calibri"/>
                <a:cs typeface="Calibri"/>
                <a:sym typeface="Calibri"/>
              </a:rPr>
              <a:t>, the groups whose testing reason is </a:t>
            </a:r>
            <a:r>
              <a:rPr lang="en-US" sz="1600" b="0" i="0" u="none" strike="noStrike" cap="none">
                <a:solidFill>
                  <a:srgbClr val="ED7D31"/>
                </a:solidFill>
                <a:latin typeface="Calibri"/>
                <a:ea typeface="Calibri"/>
                <a:cs typeface="Calibri"/>
                <a:sym typeface="Calibri"/>
              </a:rPr>
              <a:t>not specified </a:t>
            </a:r>
            <a:r>
              <a:rPr lang="en-US" sz="1600" b="0" i="0" u="none" strike="noStrike" cap="none">
                <a:solidFill>
                  <a:srgbClr val="000000"/>
                </a:solidFill>
                <a:latin typeface="Calibri"/>
                <a:ea typeface="Calibri"/>
                <a:cs typeface="Calibri"/>
                <a:sym typeface="Calibri"/>
              </a:rPr>
              <a:t>and those who are </a:t>
            </a:r>
            <a:r>
              <a:rPr lang="en-US" sz="1600" b="0" i="0" u="none" strike="noStrike" cap="none">
                <a:solidFill>
                  <a:srgbClr val="ED7D31"/>
                </a:solidFill>
                <a:latin typeface="Calibri"/>
                <a:ea typeface="Calibri"/>
                <a:cs typeface="Calibri"/>
                <a:sym typeface="Calibri"/>
              </a:rPr>
              <a:t>tested anonymously</a:t>
            </a:r>
            <a:r>
              <a:rPr lang="en-US" sz="1600" b="0" i="0" u="none" strike="noStrike" cap="none">
                <a:solidFill>
                  <a:srgbClr val="000000"/>
                </a:solidFill>
                <a:latin typeface="Calibri"/>
                <a:ea typeface="Calibri"/>
                <a:cs typeface="Calibri"/>
                <a:sym typeface="Calibri"/>
              </a:rPr>
              <a:t> </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The same groups plus </a:t>
            </a:r>
            <a:r>
              <a:rPr lang="en-US" sz="1600" b="0" i="0" u="none" strike="noStrike" cap="none">
                <a:solidFill>
                  <a:srgbClr val="ED7D31"/>
                </a:solidFill>
                <a:latin typeface="Calibri"/>
                <a:ea typeface="Calibri"/>
                <a:cs typeface="Calibri"/>
                <a:sym typeface="Calibri"/>
              </a:rPr>
              <a:t>contacts of PLHIV </a:t>
            </a:r>
            <a:r>
              <a:rPr lang="en-US" sz="1600" b="0" i="0" u="none" strike="noStrike" cap="none">
                <a:solidFill>
                  <a:srgbClr val="000000"/>
                </a:solidFill>
                <a:latin typeface="Calibri"/>
                <a:ea typeface="Calibri"/>
                <a:cs typeface="Calibri"/>
                <a:sym typeface="Calibri"/>
              </a:rPr>
              <a:t>may also represent ‘bridge population’, clients and partners of KP</a:t>
            </a:r>
            <a:endParaRPr/>
          </a:p>
        </p:txBody>
      </p:sp>
      <p:sp>
        <p:nvSpPr>
          <p:cNvPr id="585" name="Google Shape;585;p11"/>
          <p:cNvSpPr txBox="1">
            <a:spLocks noGrp="1"/>
          </p:cNvSpPr>
          <p:nvPr>
            <p:ph type="title"/>
          </p:nvPr>
        </p:nvSpPr>
        <p:spPr>
          <a:xfrm>
            <a:off x="125359" y="15664"/>
            <a:ext cx="9899588" cy="48827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5C"/>
              </a:buClr>
              <a:buSzPct val="100000"/>
              <a:buFont typeface="Calibri"/>
              <a:buNone/>
            </a:pPr>
            <a:r>
              <a:rPr lang="en-US" sz="3200">
                <a:solidFill>
                  <a:srgbClr val="00205C"/>
                </a:solidFill>
                <a:latin typeface="Calibri"/>
                <a:ea typeface="Calibri"/>
                <a:cs typeface="Calibri"/>
                <a:sym typeface="Calibri"/>
              </a:rPr>
              <a:t>Distribution of infection by population/groups (routine data)</a:t>
            </a:r>
            <a:endParaRPr/>
          </a:p>
        </p:txBody>
      </p:sp>
      <p:pic>
        <p:nvPicPr>
          <p:cNvPr id="586" name="Google Shape;586;p11"/>
          <p:cNvPicPr preferRelativeResize="0"/>
          <p:nvPr/>
        </p:nvPicPr>
        <p:blipFill rotWithShape="1">
          <a:blip r:embed="rId4">
            <a:alphaModFix/>
          </a:blip>
          <a:srcRect/>
          <a:stretch/>
        </p:blipFill>
        <p:spPr>
          <a:xfrm>
            <a:off x="155101" y="1495216"/>
            <a:ext cx="4721135" cy="4120185"/>
          </a:xfrm>
          <a:prstGeom prst="rect">
            <a:avLst/>
          </a:prstGeom>
          <a:noFill/>
          <a:ln>
            <a:noFill/>
          </a:ln>
        </p:spPr>
      </p:pic>
      <p:sp>
        <p:nvSpPr>
          <p:cNvPr id="587" name="Google Shape;587;p11"/>
          <p:cNvSpPr/>
          <p:nvPr/>
        </p:nvSpPr>
        <p:spPr>
          <a:xfrm>
            <a:off x="231005" y="1925054"/>
            <a:ext cx="1174283" cy="885524"/>
          </a:xfrm>
          <a:prstGeom prst="rect">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p:txBody>
      </p:sp>
      <p:sp>
        <p:nvSpPr>
          <p:cNvPr id="588" name="Google Shape;588;p11"/>
          <p:cNvSpPr txBox="1"/>
          <p:nvPr/>
        </p:nvSpPr>
        <p:spPr>
          <a:xfrm>
            <a:off x="1087281" y="1619244"/>
            <a:ext cx="54213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D7D31"/>
              </a:buClr>
              <a:buSzPts val="1600"/>
              <a:buFont typeface="Calibri"/>
              <a:buNone/>
            </a:pPr>
            <a:r>
              <a:rPr lang="en-US" sz="1600" b="1" i="0" u="none" strike="noStrike" cap="none">
                <a:solidFill>
                  <a:srgbClr val="ED7D31"/>
                </a:solidFill>
                <a:latin typeface="Calibri"/>
                <a:ea typeface="Calibri"/>
                <a:cs typeface="Calibri"/>
                <a:sym typeface="Calibri"/>
              </a:rPr>
              <a:t>56%</a:t>
            </a:r>
            <a:endParaRPr/>
          </a:p>
        </p:txBody>
      </p:sp>
      <p:sp>
        <p:nvSpPr>
          <p:cNvPr id="589" name="Google Shape;589;p11"/>
          <p:cNvSpPr txBox="1"/>
          <p:nvPr/>
        </p:nvSpPr>
        <p:spPr>
          <a:xfrm>
            <a:off x="794083" y="881629"/>
            <a:ext cx="355975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546A"/>
              </a:buClr>
              <a:buSzPts val="1600"/>
              <a:buFont typeface="Calibri"/>
              <a:buNone/>
            </a:pPr>
            <a:r>
              <a:rPr lang="en-US" sz="1600" b="1">
                <a:solidFill>
                  <a:srgbClr val="44546A"/>
                </a:solidFill>
                <a:latin typeface="Calibri"/>
                <a:ea typeface="Calibri"/>
                <a:cs typeface="Calibri"/>
                <a:sym typeface="Calibri"/>
              </a:rPr>
              <a:t>HIV testing codes among PLHIV diagnosed during 2018-2022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2"/>
          <p:cNvSpPr txBox="1">
            <a:spLocks noGrp="1"/>
          </p:cNvSpPr>
          <p:nvPr>
            <p:ph type="title"/>
          </p:nvPr>
        </p:nvSpPr>
        <p:spPr>
          <a:xfrm>
            <a:off x="710609" y="3589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latin typeface="Calibri"/>
                <a:ea typeface="Calibri"/>
                <a:cs typeface="Calibri"/>
                <a:sym typeface="Calibri"/>
              </a:rPr>
              <a:t>Epidemic among key populations</a:t>
            </a:r>
            <a:endParaRPr/>
          </a:p>
        </p:txBody>
      </p:sp>
      <p:graphicFrame>
        <p:nvGraphicFramePr>
          <p:cNvPr id="595" name="Google Shape;595;p12"/>
          <p:cNvGraphicFramePr/>
          <p:nvPr/>
        </p:nvGraphicFramePr>
        <p:xfrm>
          <a:off x="596900" y="1587500"/>
          <a:ext cx="11226800" cy="4851550"/>
        </p:xfrm>
        <a:graphic>
          <a:graphicData uri="http://schemas.openxmlformats.org/drawingml/2006/table">
            <a:tbl>
              <a:tblPr firstRow="1" bandRow="1">
                <a:noFill/>
                <a:tableStyleId>{5AD0BABC-6A7F-40D1-A1C4-07197FA00250}</a:tableStyleId>
              </a:tblPr>
              <a:tblGrid>
                <a:gridCol w="2564050">
                  <a:extLst>
                    <a:ext uri="{9D8B030D-6E8A-4147-A177-3AD203B41FA5}">
                      <a16:colId xmlns:a16="http://schemas.microsoft.com/office/drawing/2014/main" val="20000"/>
                    </a:ext>
                  </a:extLst>
                </a:gridCol>
                <a:gridCol w="4782125">
                  <a:extLst>
                    <a:ext uri="{9D8B030D-6E8A-4147-A177-3AD203B41FA5}">
                      <a16:colId xmlns:a16="http://schemas.microsoft.com/office/drawing/2014/main" val="20001"/>
                    </a:ext>
                  </a:extLst>
                </a:gridCol>
                <a:gridCol w="3880625">
                  <a:extLst>
                    <a:ext uri="{9D8B030D-6E8A-4147-A177-3AD203B41FA5}">
                      <a16:colId xmlns:a16="http://schemas.microsoft.com/office/drawing/2014/main" val="20002"/>
                    </a:ext>
                  </a:extLst>
                </a:gridCol>
              </a:tblGrid>
              <a:tr h="459800">
                <a:tc>
                  <a:txBody>
                    <a:bodyPr/>
                    <a:lstStyle/>
                    <a:p>
                      <a:pPr marL="0" marR="0" lvl="0" indent="0" algn="ctr" rtl="0">
                        <a:spcBef>
                          <a:spcPts val="0"/>
                        </a:spcBef>
                        <a:spcAft>
                          <a:spcPts val="0"/>
                        </a:spcAft>
                        <a:buNone/>
                      </a:pPr>
                      <a:r>
                        <a:rPr lang="en-US" sz="2400" u="none" strike="noStrike" cap="none"/>
                        <a:t>KP</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u="none" strike="noStrike" cap="none"/>
                        <a:t>HIV prevalence</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u="none" strike="noStrike" cap="none"/>
                        <a:t>PSE</a:t>
                      </a:r>
                      <a:endParaRPr sz="2400" u="none" strike="noStrike" cap="none"/>
                    </a:p>
                  </a:txBody>
                  <a:tcPr marL="91450" marR="91450" marT="45725" marB="45725"/>
                </a:tc>
                <a:extLst>
                  <a:ext uri="{0D108BD9-81ED-4DB2-BD59-A6C34878D82A}">
                    <a16:rowId xmlns:a16="http://schemas.microsoft.com/office/drawing/2014/main" val="10000"/>
                  </a:ext>
                </a:extLst>
              </a:tr>
              <a:tr h="1473850">
                <a:tc>
                  <a:txBody>
                    <a:bodyPr/>
                    <a:lstStyle/>
                    <a:p>
                      <a:pPr marL="0" marR="0" lvl="0" indent="0" algn="l" rtl="0">
                        <a:spcBef>
                          <a:spcPts val="0"/>
                        </a:spcBef>
                        <a:spcAft>
                          <a:spcPts val="0"/>
                        </a:spcAft>
                        <a:buNone/>
                      </a:pPr>
                      <a:r>
                        <a:rPr lang="en-US" sz="2400" u="none" strike="noStrike" cap="none"/>
                        <a:t>PWID</a:t>
                      </a:r>
                      <a:endParaRPr sz="2400"/>
                    </a:p>
                  </a:txBody>
                  <a:tcPr marL="91450" marR="91450" marT="45725" marB="45725"/>
                </a:tc>
                <a:tc>
                  <a:txBody>
                    <a:bodyPr/>
                    <a:lstStyle/>
                    <a:p>
                      <a:pPr marL="0" marR="0" lvl="0" indent="0" algn="l" rtl="0">
                        <a:spcBef>
                          <a:spcPts val="0"/>
                        </a:spcBef>
                        <a:spcAft>
                          <a:spcPts val="0"/>
                        </a:spcAft>
                        <a:buNone/>
                      </a:pPr>
                      <a:r>
                        <a:rPr lang="en-US" sz="2400"/>
                        <a:t>13.9% (2017)</a:t>
                      </a:r>
                      <a:endParaRPr/>
                    </a:p>
                    <a:p>
                      <a:pPr marL="0" marR="0" lvl="0" indent="0" algn="l" rtl="0">
                        <a:spcBef>
                          <a:spcPts val="0"/>
                        </a:spcBef>
                        <a:spcAft>
                          <a:spcPts val="0"/>
                        </a:spcAft>
                        <a:buNone/>
                      </a:pPr>
                      <a:r>
                        <a:rPr lang="en-US" sz="2400"/>
                        <a:t>11.4% (2020)</a:t>
                      </a:r>
                      <a:endParaRPr/>
                    </a:p>
                    <a:p>
                      <a:pPr marL="0" marR="0" lvl="0" indent="0" algn="l" rtl="0">
                        <a:spcBef>
                          <a:spcPts val="0"/>
                        </a:spcBef>
                        <a:spcAft>
                          <a:spcPts val="0"/>
                        </a:spcAft>
                        <a:buNone/>
                      </a:pPr>
                      <a:r>
                        <a:rPr lang="en-US" sz="2400"/>
                        <a:t>8.1% Chișinău – 14.9% Bălți – 23.5% Tiraspol</a:t>
                      </a:r>
                      <a:endParaRPr sz="2400"/>
                    </a:p>
                  </a:txBody>
                  <a:tcPr marL="91450" marR="91450" marT="45725" marB="45725"/>
                </a:tc>
                <a:tc>
                  <a:txBody>
                    <a:bodyPr/>
                    <a:lstStyle/>
                    <a:p>
                      <a:pPr marL="0" marR="0" lvl="0" indent="0" algn="l" rtl="0">
                        <a:spcBef>
                          <a:spcPts val="0"/>
                        </a:spcBef>
                        <a:spcAft>
                          <a:spcPts val="0"/>
                        </a:spcAft>
                        <a:buNone/>
                      </a:pPr>
                      <a:r>
                        <a:rPr lang="en-US" sz="2400"/>
                        <a:t>27 500 (2020)</a:t>
                      </a:r>
                      <a:endParaRPr/>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1133725">
                <a:tc>
                  <a:txBody>
                    <a:bodyPr/>
                    <a:lstStyle/>
                    <a:p>
                      <a:pPr marL="0" marR="0" lvl="0" indent="0" algn="l" rtl="0">
                        <a:spcBef>
                          <a:spcPts val="0"/>
                        </a:spcBef>
                        <a:spcAft>
                          <a:spcPts val="0"/>
                        </a:spcAft>
                        <a:buNone/>
                      </a:pPr>
                      <a:r>
                        <a:rPr lang="en-US" sz="2400"/>
                        <a:t>MSM</a:t>
                      </a:r>
                      <a:endParaRPr sz="2400"/>
                    </a:p>
                  </a:txBody>
                  <a:tcPr marL="91450" marR="91450" marT="45725" marB="45725"/>
                </a:tc>
                <a:tc>
                  <a:txBody>
                    <a:bodyPr/>
                    <a:lstStyle/>
                    <a:p>
                      <a:pPr marL="0" marR="0" lvl="0" indent="0" algn="l" rtl="0">
                        <a:spcBef>
                          <a:spcPts val="0"/>
                        </a:spcBef>
                        <a:spcAft>
                          <a:spcPts val="0"/>
                        </a:spcAft>
                        <a:buNone/>
                      </a:pPr>
                      <a:r>
                        <a:rPr lang="en-US" sz="2400"/>
                        <a:t>9.0% (2017)</a:t>
                      </a:r>
                      <a:endParaRPr/>
                    </a:p>
                    <a:p>
                      <a:pPr marL="0" marR="0" lvl="0" indent="0" algn="l" rtl="0">
                        <a:spcBef>
                          <a:spcPts val="0"/>
                        </a:spcBef>
                        <a:spcAft>
                          <a:spcPts val="0"/>
                        </a:spcAft>
                        <a:buNone/>
                      </a:pPr>
                      <a:r>
                        <a:rPr lang="en-US" sz="2400" b="1">
                          <a:solidFill>
                            <a:srgbClr val="C00000"/>
                          </a:solidFill>
                        </a:rPr>
                        <a:t>11.4% </a:t>
                      </a:r>
                      <a:r>
                        <a:rPr lang="en-US" sz="2400"/>
                        <a:t>(2020)</a:t>
                      </a:r>
                      <a:endParaRPr/>
                    </a:p>
                    <a:p>
                      <a:pPr marL="0" marR="0" lvl="0" indent="0" algn="l" rtl="0">
                        <a:spcBef>
                          <a:spcPts val="0"/>
                        </a:spcBef>
                        <a:spcAft>
                          <a:spcPts val="0"/>
                        </a:spcAft>
                        <a:buNone/>
                      </a:pPr>
                      <a:r>
                        <a:rPr lang="en-US" sz="2400"/>
                        <a:t>11.6% Chișinău – 8.55% Bălți</a:t>
                      </a:r>
                      <a:endParaRPr sz="2400"/>
                    </a:p>
                  </a:txBody>
                  <a:tcPr marL="91450" marR="91450" marT="45725" marB="45725"/>
                </a:tc>
                <a:tc>
                  <a:txBody>
                    <a:bodyPr/>
                    <a:lstStyle/>
                    <a:p>
                      <a:pPr marL="0" marR="0" lvl="0" indent="0" algn="l" rtl="0">
                        <a:spcBef>
                          <a:spcPts val="0"/>
                        </a:spcBef>
                        <a:spcAft>
                          <a:spcPts val="0"/>
                        </a:spcAft>
                        <a:buNone/>
                      </a:pPr>
                      <a:r>
                        <a:rPr lang="en-US" sz="2400"/>
                        <a:t>14 600 (2020)</a:t>
                      </a:r>
                      <a:endParaRPr sz="2400"/>
                    </a:p>
                  </a:txBody>
                  <a:tcPr marL="91450" marR="91450" marT="45725" marB="45725"/>
                </a:tc>
                <a:extLst>
                  <a:ext uri="{0D108BD9-81ED-4DB2-BD59-A6C34878D82A}">
                    <a16:rowId xmlns:a16="http://schemas.microsoft.com/office/drawing/2014/main" val="10002"/>
                  </a:ext>
                </a:extLst>
              </a:tr>
              <a:tr h="1133725">
                <a:tc>
                  <a:txBody>
                    <a:bodyPr/>
                    <a:lstStyle/>
                    <a:p>
                      <a:pPr marL="0" marR="0" lvl="0" indent="0" algn="l" rtl="0">
                        <a:spcBef>
                          <a:spcPts val="0"/>
                        </a:spcBef>
                        <a:spcAft>
                          <a:spcPts val="0"/>
                        </a:spcAft>
                        <a:buNone/>
                      </a:pPr>
                      <a:r>
                        <a:rPr lang="en-US" sz="2400"/>
                        <a:t>SW</a:t>
                      </a:r>
                      <a:endParaRPr sz="2400"/>
                    </a:p>
                  </a:txBody>
                  <a:tcPr marL="91450" marR="91450" marT="45725" marB="45725"/>
                </a:tc>
                <a:tc>
                  <a:txBody>
                    <a:bodyPr/>
                    <a:lstStyle/>
                    <a:p>
                      <a:pPr marL="0" marR="0" lvl="0" indent="0" algn="l" rtl="0">
                        <a:spcBef>
                          <a:spcPts val="0"/>
                        </a:spcBef>
                        <a:spcAft>
                          <a:spcPts val="0"/>
                        </a:spcAft>
                        <a:buNone/>
                      </a:pPr>
                      <a:r>
                        <a:rPr lang="en-US" sz="2400"/>
                        <a:t>3.9% (2017)</a:t>
                      </a:r>
                      <a:endParaRPr/>
                    </a:p>
                    <a:p>
                      <a:pPr marL="0" marR="0" lvl="0" indent="0" algn="l" rtl="0">
                        <a:spcBef>
                          <a:spcPts val="0"/>
                        </a:spcBef>
                        <a:spcAft>
                          <a:spcPts val="0"/>
                        </a:spcAft>
                        <a:buNone/>
                      </a:pPr>
                      <a:r>
                        <a:rPr lang="en-US" sz="2400"/>
                        <a:t>2.7% (2020)</a:t>
                      </a:r>
                      <a:endParaRPr/>
                    </a:p>
                    <a:p>
                      <a:pPr marL="0" marR="0" lvl="0" indent="0" algn="l" rtl="0">
                        <a:spcBef>
                          <a:spcPts val="0"/>
                        </a:spcBef>
                        <a:spcAft>
                          <a:spcPts val="0"/>
                        </a:spcAft>
                        <a:buNone/>
                      </a:pPr>
                      <a:r>
                        <a:rPr lang="en-US" sz="2400"/>
                        <a:t>2.1% Chișinău – 4.4% Bălți </a:t>
                      </a:r>
                      <a:endParaRPr sz="2400"/>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15 800 (2020)</a:t>
                      </a:r>
                      <a:endParaRPr sz="2400"/>
                    </a:p>
                  </a:txBody>
                  <a:tcPr marL="91450" marR="91450" marT="45725" marB="45725"/>
                </a:tc>
                <a:extLst>
                  <a:ext uri="{0D108BD9-81ED-4DB2-BD59-A6C34878D82A}">
                    <a16:rowId xmlns:a16="http://schemas.microsoft.com/office/drawing/2014/main" val="10003"/>
                  </a:ext>
                </a:extLst>
              </a:tr>
              <a:tr h="459800">
                <a:tc>
                  <a:txBody>
                    <a:bodyPr/>
                    <a:lstStyle/>
                    <a:p>
                      <a:pPr marL="0" marR="0" lvl="0" indent="0" algn="l" rtl="0">
                        <a:spcBef>
                          <a:spcPts val="0"/>
                        </a:spcBef>
                        <a:spcAft>
                          <a:spcPts val="0"/>
                        </a:spcAft>
                        <a:buNone/>
                      </a:pPr>
                      <a:r>
                        <a:rPr lang="en-US" sz="2300"/>
                        <a:t>Prisoners</a:t>
                      </a:r>
                      <a:endParaRPr sz="2300"/>
                    </a:p>
                  </a:txBody>
                  <a:tcPr marL="91450" marR="91450" marT="45725" marB="45725"/>
                </a:tc>
                <a:tc>
                  <a:txBody>
                    <a:bodyPr/>
                    <a:lstStyle/>
                    <a:p>
                      <a:pPr marL="0" marR="0" lvl="0" indent="0" algn="l" rtl="0">
                        <a:spcBef>
                          <a:spcPts val="0"/>
                        </a:spcBef>
                        <a:spcAft>
                          <a:spcPts val="0"/>
                        </a:spcAft>
                        <a:buNone/>
                      </a:pPr>
                      <a:r>
                        <a:rPr lang="en-US" sz="2300"/>
                        <a:t>3.8 % (2017)</a:t>
                      </a:r>
                      <a:endParaRPr sz="23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endParaRPr sz="18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3"/>
          <p:cNvSpPr txBox="1">
            <a:spLocks noGrp="1"/>
          </p:cNvSpPr>
          <p:nvPr>
            <p:ph type="title"/>
          </p:nvPr>
        </p:nvSpPr>
        <p:spPr>
          <a:xfrm>
            <a:off x="308811" y="182816"/>
            <a:ext cx="10490735" cy="39527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en-US" sz="2600" b="1">
                <a:solidFill>
                  <a:schemeClr val="dk2"/>
                </a:solidFill>
                <a:latin typeface="Calibri"/>
                <a:ea typeface="Calibri"/>
                <a:cs typeface="Calibri"/>
                <a:sym typeface="Calibri"/>
              </a:rPr>
              <a:t>PMTCT </a:t>
            </a:r>
            <a:endParaRPr/>
          </a:p>
        </p:txBody>
      </p:sp>
      <p:graphicFrame>
        <p:nvGraphicFramePr>
          <p:cNvPr id="601" name="Google Shape;601;p13"/>
          <p:cNvGraphicFramePr/>
          <p:nvPr/>
        </p:nvGraphicFramePr>
        <p:xfrm>
          <a:off x="655320" y="719596"/>
          <a:ext cx="7295150" cy="2890590"/>
        </p:xfrm>
        <a:graphic>
          <a:graphicData uri="http://schemas.openxmlformats.org/drawingml/2006/table">
            <a:tbl>
              <a:tblPr firstRow="1" bandRow="1">
                <a:noFill/>
                <a:tableStyleId>{5AD0BABC-6A7F-40D1-A1C4-07197FA00250}</a:tableStyleId>
              </a:tblPr>
              <a:tblGrid>
                <a:gridCol w="5272400">
                  <a:extLst>
                    <a:ext uri="{9D8B030D-6E8A-4147-A177-3AD203B41FA5}">
                      <a16:colId xmlns:a16="http://schemas.microsoft.com/office/drawing/2014/main" val="20000"/>
                    </a:ext>
                  </a:extLst>
                </a:gridCol>
                <a:gridCol w="1006350">
                  <a:extLst>
                    <a:ext uri="{9D8B030D-6E8A-4147-A177-3AD203B41FA5}">
                      <a16:colId xmlns:a16="http://schemas.microsoft.com/office/drawing/2014/main" val="20001"/>
                    </a:ext>
                  </a:extLst>
                </a:gridCol>
                <a:gridCol w="1016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400" b="1"/>
                        <a:t>Impact Indicators</a:t>
                      </a:r>
                      <a:endParaRPr/>
                    </a:p>
                  </a:txBody>
                  <a:tcPr marL="91450" marR="91450" marT="45725" marB="45725">
                    <a:solidFill>
                      <a:srgbClr val="D8D8D8"/>
                    </a:solidFill>
                  </a:tcPr>
                </a:tc>
                <a:tc>
                  <a:txBody>
                    <a:bodyPr/>
                    <a:lstStyle/>
                    <a:p>
                      <a:pPr marL="0" marR="0" lvl="0" indent="0" algn="ctr" rtl="0">
                        <a:spcBef>
                          <a:spcPts val="0"/>
                        </a:spcBef>
                        <a:spcAft>
                          <a:spcPts val="0"/>
                        </a:spcAft>
                        <a:buNone/>
                      </a:pPr>
                      <a:r>
                        <a:rPr lang="en-US" sz="1400" b="1"/>
                        <a:t>Result (2021)</a:t>
                      </a:r>
                      <a:endParaRPr/>
                    </a:p>
                  </a:txBody>
                  <a:tcPr marL="91450" marR="91450" marT="45725" marB="45725">
                    <a:solidFill>
                      <a:srgbClr val="D8D8D8"/>
                    </a:solidFill>
                  </a:tcPr>
                </a:tc>
                <a:tc>
                  <a:txBody>
                    <a:bodyPr/>
                    <a:lstStyle/>
                    <a:p>
                      <a:pPr marL="0" marR="0" lvl="0" indent="0" algn="ctr" rtl="0">
                        <a:spcBef>
                          <a:spcPts val="0"/>
                        </a:spcBef>
                        <a:spcAft>
                          <a:spcPts val="0"/>
                        </a:spcAft>
                        <a:buNone/>
                      </a:pPr>
                      <a:r>
                        <a:rPr lang="en-US" sz="1400" b="1"/>
                        <a:t>Result (2022)</a:t>
                      </a:r>
                      <a:endParaRPr/>
                    </a:p>
                  </a:txBody>
                  <a:tcPr marL="91450" marR="91450" marT="45725" marB="45725">
                    <a:solidFill>
                      <a:srgbClr val="D8D8D8"/>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a:t>MTCT of HIV rate of &lt;2% in non-breastfeeding populations</a:t>
                      </a:r>
                      <a:endParaRPr/>
                    </a:p>
                  </a:txBody>
                  <a:tcPr marL="91450" marR="91450" marT="45725" marB="45725"/>
                </a:tc>
                <a:tc>
                  <a:txBody>
                    <a:bodyPr/>
                    <a:lstStyle/>
                    <a:p>
                      <a:pPr marL="0" marR="0" lvl="0" indent="0" algn="ctr" rtl="0">
                        <a:spcBef>
                          <a:spcPts val="0"/>
                        </a:spcBef>
                        <a:spcAft>
                          <a:spcPts val="0"/>
                        </a:spcAft>
                        <a:buNone/>
                      </a:pPr>
                      <a:r>
                        <a:rPr lang="en-US" sz="1400" b="1">
                          <a:solidFill>
                            <a:srgbClr val="FF0000"/>
                          </a:solidFill>
                        </a:rPr>
                        <a:t>6.4%</a:t>
                      </a:r>
                      <a:endParaRPr/>
                    </a:p>
                  </a:txBody>
                  <a:tcPr marL="91450" marR="91450" marT="45725" marB="45725"/>
                </a:tc>
                <a:tc>
                  <a:txBody>
                    <a:bodyPr/>
                    <a:lstStyle/>
                    <a:p>
                      <a:pPr marL="0" marR="0" lvl="0" indent="0" algn="ctr" rtl="0">
                        <a:spcBef>
                          <a:spcPts val="0"/>
                        </a:spcBef>
                        <a:spcAft>
                          <a:spcPts val="0"/>
                        </a:spcAft>
                        <a:buNone/>
                      </a:pPr>
                      <a:r>
                        <a:rPr lang="en-US" sz="1400"/>
                        <a:t>1.0%</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a:t>A case rate of new paediatric HIV infections due to MTCT of ≤250 cases per 100 000 live births</a:t>
                      </a:r>
                      <a:endParaRPr/>
                    </a:p>
                  </a:txBody>
                  <a:tcPr marL="91450" marR="91450" marT="45725" marB="45725"/>
                </a:tc>
                <a:tc>
                  <a:txBody>
                    <a:bodyPr/>
                    <a:lstStyle/>
                    <a:p>
                      <a:pPr marL="0" marR="0" lvl="0" indent="0" algn="ctr" rtl="0">
                        <a:spcBef>
                          <a:spcPts val="0"/>
                        </a:spcBef>
                        <a:spcAft>
                          <a:spcPts val="0"/>
                        </a:spcAft>
                        <a:buNone/>
                      </a:pPr>
                      <a:r>
                        <a:rPr lang="en-US" sz="1400" b="1">
                          <a:solidFill>
                            <a:schemeClr val="accent6"/>
                          </a:solidFill>
                        </a:rPr>
                        <a:t>38</a:t>
                      </a:r>
                      <a:endParaRPr/>
                    </a:p>
                  </a:txBody>
                  <a:tcPr marL="91450" marR="91450" marT="45725" marB="45725"/>
                </a:tc>
                <a:tc>
                  <a:txBody>
                    <a:bodyPr/>
                    <a:lstStyle/>
                    <a:p>
                      <a:pPr marL="0" marR="0" lvl="0" indent="0" algn="ctr" rtl="0">
                        <a:spcBef>
                          <a:spcPts val="0"/>
                        </a:spcBef>
                        <a:spcAft>
                          <a:spcPts val="0"/>
                        </a:spcAft>
                        <a:buNone/>
                      </a:pPr>
                      <a:r>
                        <a:rPr lang="en-US" sz="1400"/>
                        <a:t>TBC</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1"/>
                        <a:t>Process/programmatic indicators</a:t>
                      </a:r>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400"/>
                    </a:p>
                  </a:txBody>
                  <a:tcPr marL="91450" marR="91450" marT="45725" marB="45725">
                    <a:solidFill>
                      <a:srgbClr val="D8D8D8"/>
                    </a:solidFill>
                  </a:tcPr>
                </a:tc>
                <a:tc>
                  <a:txBody>
                    <a:bodyPr/>
                    <a:lstStyle/>
                    <a:p>
                      <a:pPr marL="0" marR="0" lvl="0" indent="0" algn="ctr" rtl="0">
                        <a:spcBef>
                          <a:spcPts val="0"/>
                        </a:spcBef>
                        <a:spcAft>
                          <a:spcPts val="0"/>
                        </a:spcAft>
                        <a:buNone/>
                      </a:pPr>
                      <a:endParaRPr sz="1400"/>
                    </a:p>
                  </a:txBody>
                  <a:tcPr marL="91450" marR="91450" marT="45725" marB="45725">
                    <a:solidFill>
                      <a:srgbClr val="D8D8D8"/>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400"/>
                        <a:t>≥95% ANC coverage (at least one visit)</a:t>
                      </a:r>
                      <a:endParaRPr/>
                    </a:p>
                  </a:txBody>
                  <a:tcPr marL="91450" marR="91450" marT="45725" marB="45725"/>
                </a:tc>
                <a:tc>
                  <a:txBody>
                    <a:bodyPr/>
                    <a:lstStyle/>
                    <a:p>
                      <a:pPr marL="0" marR="0" lvl="0" indent="0" algn="ctr" rtl="0">
                        <a:spcBef>
                          <a:spcPts val="0"/>
                        </a:spcBef>
                        <a:spcAft>
                          <a:spcPts val="0"/>
                        </a:spcAft>
                        <a:buNone/>
                      </a:pPr>
                      <a:r>
                        <a:rPr lang="en-US" sz="1400" b="1">
                          <a:solidFill>
                            <a:schemeClr val="accent6"/>
                          </a:solidFill>
                        </a:rPr>
                        <a:t>95.7%</a:t>
                      </a:r>
                      <a:endParaRPr/>
                    </a:p>
                  </a:txBody>
                  <a:tcPr marL="91450" marR="91450" marT="45725" marB="45725"/>
                </a:tc>
                <a:tc>
                  <a:txBody>
                    <a:bodyPr/>
                    <a:lstStyle/>
                    <a:p>
                      <a:pPr marL="0" marR="0" lvl="0" indent="0" algn="ctr" rtl="0">
                        <a:spcBef>
                          <a:spcPts val="0"/>
                        </a:spcBef>
                        <a:spcAft>
                          <a:spcPts val="0"/>
                        </a:spcAft>
                        <a:buNone/>
                      </a:pPr>
                      <a:r>
                        <a:rPr lang="en-US" sz="1400"/>
                        <a:t>TBC</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400"/>
                        <a:t>≥95% HIV testing coverage in pregnant women</a:t>
                      </a:r>
                      <a:endParaRPr/>
                    </a:p>
                  </a:txBody>
                  <a:tcPr marL="91450" marR="91450" marT="45725" marB="45725"/>
                </a:tc>
                <a:tc>
                  <a:txBody>
                    <a:bodyPr/>
                    <a:lstStyle/>
                    <a:p>
                      <a:pPr marL="0" marR="0" lvl="0" indent="0" algn="ctr" rtl="0">
                        <a:spcBef>
                          <a:spcPts val="0"/>
                        </a:spcBef>
                        <a:spcAft>
                          <a:spcPts val="0"/>
                        </a:spcAft>
                        <a:buNone/>
                      </a:pPr>
                      <a:r>
                        <a:rPr lang="en-US" sz="1400" b="1">
                          <a:solidFill>
                            <a:schemeClr val="accent6"/>
                          </a:solidFill>
                        </a:rPr>
                        <a:t>99.6%</a:t>
                      </a:r>
                      <a:endParaRPr/>
                    </a:p>
                  </a:txBody>
                  <a:tcPr marL="91450" marR="91450" marT="45725" marB="45725"/>
                </a:tc>
                <a:tc>
                  <a:txBody>
                    <a:bodyPr/>
                    <a:lstStyle/>
                    <a:p>
                      <a:pPr marL="0" marR="0" lvl="0" indent="0" algn="ctr" rtl="0">
                        <a:spcBef>
                          <a:spcPts val="0"/>
                        </a:spcBef>
                        <a:spcAft>
                          <a:spcPts val="0"/>
                        </a:spcAft>
                        <a:buNone/>
                      </a:pPr>
                      <a:r>
                        <a:rPr lang="en-US" sz="1400"/>
                        <a:t>TBC</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400"/>
                        <a:t>≥95% ART coverage in pregnant women living with HIV</a:t>
                      </a:r>
                      <a:endParaRPr/>
                    </a:p>
                  </a:txBody>
                  <a:tcPr marL="91450" marR="91450" marT="45725" marB="45725"/>
                </a:tc>
                <a:tc>
                  <a:txBody>
                    <a:bodyPr/>
                    <a:lstStyle/>
                    <a:p>
                      <a:pPr marL="0" marR="0" lvl="0" indent="0" algn="ctr" rtl="0">
                        <a:spcBef>
                          <a:spcPts val="0"/>
                        </a:spcBef>
                        <a:spcAft>
                          <a:spcPts val="0"/>
                        </a:spcAft>
                        <a:buNone/>
                      </a:pPr>
                      <a:r>
                        <a:rPr lang="en-US" sz="1400" b="1">
                          <a:solidFill>
                            <a:schemeClr val="accent6"/>
                          </a:solidFill>
                        </a:rPr>
                        <a:t>94.5%</a:t>
                      </a:r>
                      <a:endParaRPr/>
                    </a:p>
                  </a:txBody>
                  <a:tcPr marL="91450" marR="91450" marT="45725" marB="45725"/>
                </a:tc>
                <a:tc>
                  <a:txBody>
                    <a:bodyPr/>
                    <a:lstStyle/>
                    <a:p>
                      <a:pPr marL="0" marR="0" lvl="0" indent="0" algn="ctr" rtl="0">
                        <a:spcBef>
                          <a:spcPts val="0"/>
                        </a:spcBef>
                        <a:spcAft>
                          <a:spcPts val="0"/>
                        </a:spcAft>
                        <a:buNone/>
                      </a:pPr>
                      <a:r>
                        <a:rPr lang="en-US" sz="1400"/>
                        <a:t>TBC</a:t>
                      </a:r>
                      <a:endParaRPr/>
                    </a:p>
                  </a:txBody>
                  <a:tcPr marL="91450" marR="91450" marT="45725" marB="45725"/>
                </a:tc>
                <a:extLst>
                  <a:ext uri="{0D108BD9-81ED-4DB2-BD59-A6C34878D82A}">
                    <a16:rowId xmlns:a16="http://schemas.microsoft.com/office/drawing/2014/main" val="10006"/>
                  </a:ext>
                </a:extLst>
              </a:tr>
            </a:tbl>
          </a:graphicData>
        </a:graphic>
      </p:graphicFrame>
      <p:graphicFrame>
        <p:nvGraphicFramePr>
          <p:cNvPr id="602" name="Google Shape;602;p13"/>
          <p:cNvGraphicFramePr/>
          <p:nvPr/>
        </p:nvGraphicFramePr>
        <p:xfrm>
          <a:off x="1745783" y="3859795"/>
          <a:ext cx="4732019" cy="2815389"/>
        </p:xfrm>
        <a:graphic>
          <a:graphicData uri="http://schemas.openxmlformats.org/drawingml/2006/chart">
            <c:chart xmlns:c="http://schemas.openxmlformats.org/drawingml/2006/chart" xmlns:r="http://schemas.openxmlformats.org/officeDocument/2006/relationships" r:id="rId3"/>
          </a:graphicData>
        </a:graphic>
      </p:graphicFrame>
      <p:sp>
        <p:nvSpPr>
          <p:cNvPr id="603" name="Google Shape;603;p13"/>
          <p:cNvSpPr txBox="1"/>
          <p:nvPr/>
        </p:nvSpPr>
        <p:spPr>
          <a:xfrm>
            <a:off x="8540766" y="2448259"/>
            <a:ext cx="3294300" cy="23241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Over </a:t>
            </a:r>
            <a:r>
              <a:rPr lang="en-US" sz="1800" b="1">
                <a:solidFill>
                  <a:schemeClr val="dk1"/>
                </a:solidFill>
                <a:latin typeface="Calibri"/>
                <a:ea typeface="Calibri"/>
                <a:cs typeface="Calibri"/>
                <a:sym typeface="Calibri"/>
              </a:rPr>
              <a:t>65% of MTCT </a:t>
            </a:r>
            <a:r>
              <a:rPr lang="en-US" sz="1800">
                <a:solidFill>
                  <a:schemeClr val="dk1"/>
                </a:solidFill>
                <a:latin typeface="Calibri"/>
                <a:ea typeface="Calibri"/>
                <a:cs typeface="Calibri"/>
                <a:sym typeface="Calibri"/>
              </a:rPr>
              <a:t>cases could be contributed to the situation where pregnant women remained </a:t>
            </a:r>
            <a:r>
              <a:rPr lang="en-US" sz="1800" b="1">
                <a:solidFill>
                  <a:schemeClr val="dk1"/>
                </a:solidFill>
                <a:latin typeface="Calibri"/>
                <a:ea typeface="Calibri"/>
                <a:cs typeface="Calibri"/>
                <a:sym typeface="Calibri"/>
              </a:rPr>
              <a:t>outside of the medical care (27%) </a:t>
            </a:r>
            <a:r>
              <a:rPr lang="en-US" sz="1800">
                <a:solidFill>
                  <a:schemeClr val="dk1"/>
                </a:solidFill>
                <a:latin typeface="Calibri"/>
                <a:ea typeface="Calibri"/>
                <a:cs typeface="Calibri"/>
                <a:sym typeface="Calibri"/>
              </a:rPr>
              <a:t>or were </a:t>
            </a:r>
            <a:r>
              <a:rPr lang="en-US" sz="1800" b="1">
                <a:solidFill>
                  <a:schemeClr val="dk1"/>
                </a:solidFill>
                <a:latin typeface="Calibri"/>
                <a:ea typeface="Calibri"/>
                <a:cs typeface="Calibri"/>
                <a:sym typeface="Calibri"/>
              </a:rPr>
              <a:t>not tested or tested negative for HIV (38%)*</a:t>
            </a:r>
            <a:endParaRPr sz="1800">
              <a:solidFill>
                <a:schemeClr val="dk1"/>
              </a:solidFill>
              <a:latin typeface="Calibri"/>
              <a:ea typeface="Calibri"/>
              <a:cs typeface="Calibri"/>
              <a:sym typeface="Calibri"/>
            </a:endParaRPr>
          </a:p>
          <a:p>
            <a:pPr marL="342900" marR="0" lvl="0" indent="-222250" algn="l" rtl="0">
              <a:spcBef>
                <a:spcPts val="0"/>
              </a:spcBef>
              <a:spcAft>
                <a:spcPts val="0"/>
              </a:spcAft>
              <a:buClr>
                <a:schemeClr val="dk1"/>
              </a:buClr>
              <a:buSzPts val="1900"/>
              <a:buFont typeface="Calibri"/>
              <a:buNone/>
            </a:pPr>
            <a:endParaRPr sz="1900">
              <a:solidFill>
                <a:schemeClr val="dk1"/>
              </a:solidFill>
              <a:latin typeface="Calibri"/>
              <a:ea typeface="Calibri"/>
              <a:cs typeface="Calibri"/>
              <a:sym typeface="Calibri"/>
            </a:endParaRPr>
          </a:p>
        </p:txBody>
      </p:sp>
      <p:sp>
        <p:nvSpPr>
          <p:cNvPr id="604" name="Google Shape;604;p13"/>
          <p:cNvSpPr txBox="1"/>
          <p:nvPr/>
        </p:nvSpPr>
        <p:spPr>
          <a:xfrm>
            <a:off x="7235250" y="6407225"/>
            <a:ext cx="488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*Assessment of Barriers to Pregnant Women's Access to PMTCT, 2019-2021</a:t>
            </a:r>
            <a:endParaRPr sz="1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rPr>
              <a:t>Strategic Information and data collection tools: a</a:t>
            </a:r>
            <a:r>
              <a:rPr lang="en-US" sz="2900">
                <a:solidFill>
                  <a:srgbClr val="00205C"/>
                </a:solidFill>
                <a:latin typeface="Calibri"/>
                <a:ea typeface="Calibri"/>
                <a:cs typeface="Calibri"/>
                <a:sym typeface="Calibri"/>
              </a:rPr>
              <a:t>chievements</a:t>
            </a:r>
            <a:endParaRPr/>
          </a:p>
        </p:txBody>
      </p:sp>
      <p:sp>
        <p:nvSpPr>
          <p:cNvPr id="610" name="Google Shape;610;p14"/>
          <p:cNvSpPr txBox="1">
            <a:spLocks noGrp="1"/>
          </p:cNvSpPr>
          <p:nvPr>
            <p:ph type="body" idx="1"/>
          </p:nvPr>
        </p:nvSpPr>
        <p:spPr>
          <a:xfrm>
            <a:off x="838200" y="1610409"/>
            <a:ext cx="967130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IBBS among SW, MSM and PWID is conducted on a regular basis and with a sound methodology</a:t>
            </a:r>
            <a:endParaRPr/>
          </a:p>
          <a:p>
            <a:pPr marL="228600" lvl="0" indent="-228600" algn="l" rtl="0">
              <a:lnSpc>
                <a:spcPct val="90000"/>
              </a:lnSpc>
              <a:spcBef>
                <a:spcPts val="1000"/>
              </a:spcBef>
              <a:spcAft>
                <a:spcPts val="0"/>
              </a:spcAft>
              <a:buClr>
                <a:schemeClr val="dk1"/>
              </a:buClr>
              <a:buSzPts val="2400"/>
              <a:buChar char="•"/>
            </a:pPr>
            <a:r>
              <a:rPr lang="en-US" sz="2400"/>
              <a:t>Additional implementation research studies looking at the various programmatic issues are also conducted regularly, and the results are available</a:t>
            </a:r>
            <a:endParaRPr/>
          </a:p>
          <a:p>
            <a:pPr marL="228600" lvl="0" indent="-228600" algn="l" rtl="0">
              <a:lnSpc>
                <a:spcPct val="90000"/>
              </a:lnSpc>
              <a:spcBef>
                <a:spcPts val="1000"/>
              </a:spcBef>
              <a:spcAft>
                <a:spcPts val="0"/>
              </a:spcAft>
              <a:buClr>
                <a:schemeClr val="dk1"/>
              </a:buClr>
              <a:buSzPts val="2400"/>
              <a:buChar char="•"/>
            </a:pPr>
            <a:r>
              <a:rPr lang="en-US" sz="2400"/>
              <a:t>Moldova is the only country that does the subnational estimation of HIV epidemic (by right and left banks)</a:t>
            </a:r>
            <a:endParaRPr/>
          </a:p>
          <a:p>
            <a:pPr marL="228600" lvl="0" indent="-228600" algn="l" rtl="0">
              <a:lnSpc>
                <a:spcPct val="90000"/>
              </a:lnSpc>
              <a:spcBef>
                <a:spcPts val="1000"/>
              </a:spcBef>
              <a:spcAft>
                <a:spcPts val="0"/>
              </a:spcAft>
              <a:buClr>
                <a:schemeClr val="dk1"/>
              </a:buClr>
              <a:buSzPts val="2400"/>
              <a:buChar char="•"/>
            </a:pPr>
            <a:r>
              <a:rPr lang="en-US" sz="2400"/>
              <a:t>Data on HIV prevention services among KP are captured in the electronic database, using personal anonymous magnetic cards</a:t>
            </a:r>
            <a:endParaRPr sz="2400"/>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5"/>
          <p:cNvSpPr txBox="1">
            <a:spLocks noGrp="1"/>
          </p:cNvSpPr>
          <p:nvPr>
            <p:ph type="title"/>
          </p:nvPr>
        </p:nvSpPr>
        <p:spPr>
          <a:xfrm>
            <a:off x="838200" y="1418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rPr>
              <a:t>Strategic Information and data collection tools: c</a:t>
            </a:r>
            <a:r>
              <a:rPr lang="en-US" sz="2900">
                <a:solidFill>
                  <a:srgbClr val="00205C"/>
                </a:solidFill>
                <a:latin typeface="Calibri"/>
                <a:ea typeface="Calibri"/>
                <a:cs typeface="Calibri"/>
                <a:sym typeface="Calibri"/>
              </a:rPr>
              <a:t>hallenges</a:t>
            </a:r>
            <a:endParaRPr/>
          </a:p>
        </p:txBody>
      </p:sp>
      <p:sp>
        <p:nvSpPr>
          <p:cNvPr id="616" name="Google Shape;616;p15"/>
          <p:cNvSpPr txBox="1">
            <a:spLocks noGrp="1"/>
          </p:cNvSpPr>
          <p:nvPr>
            <p:ph type="body" idx="1"/>
          </p:nvPr>
        </p:nvSpPr>
        <p:spPr>
          <a:xfrm>
            <a:off x="967564" y="1467404"/>
            <a:ext cx="10898372" cy="4113346"/>
          </a:xfrm>
          <a:prstGeom prst="rect">
            <a:avLst/>
          </a:prstGeom>
          <a:noFill/>
          <a:ln>
            <a:noFill/>
          </a:ln>
        </p:spPr>
        <p:txBody>
          <a:bodyPr spcFirstLastPara="1" wrap="square" lIns="91425" tIns="45700" rIns="91425" bIns="45700" anchor="t" anchorCtr="0">
            <a:normAutofit fontScale="92500" lnSpcReduction="10000"/>
          </a:bodyPr>
          <a:lstStyle/>
          <a:p>
            <a:pPr marL="228600" lvl="0" indent="-240030" algn="l" rtl="0">
              <a:lnSpc>
                <a:spcPct val="90000"/>
              </a:lnSpc>
              <a:spcBef>
                <a:spcPts val="0"/>
              </a:spcBef>
              <a:spcAft>
                <a:spcPts val="0"/>
              </a:spcAft>
              <a:buClr>
                <a:schemeClr val="dk1"/>
              </a:buClr>
              <a:buSzPts val="2400"/>
              <a:buChar char="•"/>
            </a:pPr>
            <a:r>
              <a:rPr lang="en-US" sz="2400"/>
              <a:t>The first 95 is low overall and especially among men</a:t>
            </a:r>
            <a:endParaRPr/>
          </a:p>
          <a:p>
            <a:pPr marL="228600" lvl="0" indent="-240030" algn="l" rtl="0">
              <a:lnSpc>
                <a:spcPct val="90000"/>
              </a:lnSpc>
              <a:spcBef>
                <a:spcPts val="1000"/>
              </a:spcBef>
              <a:spcAft>
                <a:spcPts val="0"/>
              </a:spcAft>
              <a:buClr>
                <a:schemeClr val="dk1"/>
              </a:buClr>
              <a:buSzPts val="2400"/>
              <a:buChar char="•"/>
            </a:pPr>
            <a:r>
              <a:rPr lang="en-US" sz="2400"/>
              <a:t>28% of diagnosed do not start ART (low 2</a:t>
            </a:r>
            <a:r>
              <a:rPr lang="en-US" sz="2400" baseline="30000"/>
              <a:t>nd</a:t>
            </a:r>
            <a:r>
              <a:rPr lang="en-US" sz="2400"/>
              <a:t> 95)</a:t>
            </a:r>
            <a:endParaRPr/>
          </a:p>
          <a:p>
            <a:pPr marL="228600" lvl="0" indent="-240030" algn="l" rtl="0">
              <a:lnSpc>
                <a:spcPct val="90000"/>
              </a:lnSpc>
              <a:spcBef>
                <a:spcPts val="1000"/>
              </a:spcBef>
              <a:spcAft>
                <a:spcPts val="0"/>
              </a:spcAft>
              <a:buClr>
                <a:schemeClr val="dk1"/>
              </a:buClr>
              <a:buSzPts val="2400"/>
              <a:buChar char="•"/>
            </a:pPr>
            <a:r>
              <a:rPr lang="en-US" sz="2400"/>
              <a:t>Of those newly diagnosed with HIV who do not start ARV, 40% die and 60% do not reach specialized care at all*</a:t>
            </a:r>
            <a:endParaRPr/>
          </a:p>
          <a:p>
            <a:pPr marL="228600" lvl="0" indent="-240030" algn="l" rtl="0">
              <a:lnSpc>
                <a:spcPct val="90000"/>
              </a:lnSpc>
              <a:spcBef>
                <a:spcPts val="1000"/>
              </a:spcBef>
              <a:spcAft>
                <a:spcPts val="0"/>
              </a:spcAft>
              <a:buClr>
                <a:schemeClr val="dk1"/>
              </a:buClr>
              <a:buSzPts val="2400"/>
              <a:buChar char="•"/>
            </a:pPr>
            <a:r>
              <a:rPr lang="en-US" sz="2400"/>
              <a:t>Parallel data recording and reporting systems in National Public Health Agency and SDMC</a:t>
            </a:r>
            <a:endParaRPr/>
          </a:p>
          <a:p>
            <a:pPr marL="228600" lvl="0" indent="-240030" algn="l" rtl="0">
              <a:lnSpc>
                <a:spcPct val="90000"/>
              </a:lnSpc>
              <a:spcBef>
                <a:spcPts val="1000"/>
              </a:spcBef>
              <a:spcAft>
                <a:spcPts val="0"/>
              </a:spcAft>
              <a:buClr>
                <a:schemeClr val="dk1"/>
              </a:buClr>
              <a:buSzPts val="2400"/>
              <a:buChar char="•"/>
            </a:pPr>
            <a:r>
              <a:rPr lang="en-US" sz="2400"/>
              <a:t>Excel-based electronic registries are in use, which increases the high risk of data quality issues </a:t>
            </a:r>
            <a:endParaRPr/>
          </a:p>
          <a:p>
            <a:pPr marL="228600" lvl="0" indent="-240030" algn="l" rtl="0">
              <a:lnSpc>
                <a:spcPct val="90000"/>
              </a:lnSpc>
              <a:spcBef>
                <a:spcPts val="1000"/>
              </a:spcBef>
              <a:spcAft>
                <a:spcPts val="0"/>
              </a:spcAft>
              <a:buClr>
                <a:schemeClr val="dk1"/>
              </a:buClr>
              <a:buSzPts val="2400"/>
              <a:buChar char="•"/>
            </a:pPr>
            <a:r>
              <a:rPr lang="en-US" sz="2400"/>
              <a:t>Existing routine (surveillance) data on modes of transmission substantially underestimate the role of key populations and their partners in the HIV epidemic</a:t>
            </a:r>
            <a:endParaRPr/>
          </a:p>
          <a:p>
            <a:pPr marL="228600" lvl="0" indent="-240030" algn="l" rtl="0">
              <a:lnSpc>
                <a:spcPct val="90000"/>
              </a:lnSpc>
              <a:spcBef>
                <a:spcPts val="1000"/>
              </a:spcBef>
              <a:spcAft>
                <a:spcPts val="0"/>
              </a:spcAft>
              <a:buClr>
                <a:schemeClr val="dk1"/>
              </a:buClr>
              <a:buSzPts val="2400"/>
              <a:buChar char="•"/>
            </a:pPr>
            <a:r>
              <a:rPr lang="en-US" sz="2400"/>
              <a:t>Despite the availability of data, it is not being used to inform policy and develop tailored interventions for HIV prevention and care, esp. at subnational levels</a:t>
            </a:r>
            <a:endParaRPr/>
          </a:p>
        </p:txBody>
      </p:sp>
      <p:sp>
        <p:nvSpPr>
          <p:cNvPr id="617" name="Google Shape;617;p15"/>
          <p:cNvSpPr txBox="1"/>
          <p:nvPr/>
        </p:nvSpPr>
        <p:spPr>
          <a:xfrm>
            <a:off x="335088" y="6459822"/>
            <a:ext cx="391927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 Based on the study conducted by SDMC in 2021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6"/>
          <p:cNvSpPr txBox="1">
            <a:spLocks noGrp="1"/>
          </p:cNvSpPr>
          <p:nvPr>
            <p:ph type="title"/>
          </p:nvPr>
        </p:nvSpPr>
        <p:spPr>
          <a:xfrm>
            <a:off x="924827" y="23999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rPr>
              <a:t>Strategic Information and data collection tools: r</a:t>
            </a:r>
            <a:r>
              <a:rPr lang="en-US" sz="2900">
                <a:solidFill>
                  <a:srgbClr val="00205C"/>
                </a:solidFill>
                <a:latin typeface="Calibri"/>
                <a:ea typeface="Calibri"/>
                <a:cs typeface="Calibri"/>
                <a:sym typeface="Calibri"/>
              </a:rPr>
              <a:t>ecommendations</a:t>
            </a:r>
            <a:endParaRPr/>
          </a:p>
        </p:txBody>
      </p:sp>
      <p:sp>
        <p:nvSpPr>
          <p:cNvPr id="623" name="Google Shape;623;p16"/>
          <p:cNvSpPr txBox="1">
            <a:spLocks noGrp="1"/>
          </p:cNvSpPr>
          <p:nvPr>
            <p:ph type="body" idx="1"/>
          </p:nvPr>
        </p:nvSpPr>
        <p:spPr>
          <a:xfrm>
            <a:off x="829134" y="1252011"/>
            <a:ext cx="10954875" cy="435397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a:t>Develop an electronic database on HIV/AIDS, including clinical and surveillance data and link to an existing electronic system used by NGOs [to share data on linkage to care for KPs]</a:t>
            </a:r>
            <a:endParaRPr/>
          </a:p>
          <a:p>
            <a:pPr marL="228600" lvl="0" indent="-228600" algn="l" rtl="0">
              <a:lnSpc>
                <a:spcPct val="90000"/>
              </a:lnSpc>
              <a:spcBef>
                <a:spcPts val="1000"/>
              </a:spcBef>
              <a:spcAft>
                <a:spcPts val="0"/>
              </a:spcAft>
              <a:buClr>
                <a:schemeClr val="dk1"/>
              </a:buClr>
              <a:buSzPts val="2400"/>
              <a:buChar char="•"/>
            </a:pPr>
            <a:r>
              <a:rPr lang="en-US" sz="2400"/>
              <a:t>Have one database for both entities (SDMC and NPHA) to get rid of extra recording and reporting </a:t>
            </a:r>
            <a:endParaRPr/>
          </a:p>
          <a:p>
            <a:pPr marL="228600" lvl="0" indent="-228600" algn="l" rtl="0">
              <a:lnSpc>
                <a:spcPct val="90000"/>
              </a:lnSpc>
              <a:spcBef>
                <a:spcPts val="1000"/>
              </a:spcBef>
              <a:spcAft>
                <a:spcPts val="0"/>
              </a:spcAft>
              <a:buClr>
                <a:schemeClr val="dk1"/>
              </a:buClr>
              <a:buSzPts val="2400"/>
              <a:buChar char="•"/>
            </a:pPr>
            <a:r>
              <a:rPr lang="en-US" sz="2400"/>
              <a:t>Conduct a study on the misclassification of modes of transmission [for routine data]</a:t>
            </a:r>
            <a:endParaRPr/>
          </a:p>
          <a:p>
            <a:pPr marL="228600" lvl="0" indent="-228600" algn="l" rtl="0">
              <a:lnSpc>
                <a:spcPct val="90000"/>
              </a:lnSpc>
              <a:spcBef>
                <a:spcPts val="1000"/>
              </a:spcBef>
              <a:spcAft>
                <a:spcPts val="0"/>
              </a:spcAft>
              <a:buClr>
                <a:schemeClr val="dk1"/>
              </a:buClr>
              <a:buSzPts val="2400"/>
              <a:buChar char="•"/>
            </a:pPr>
            <a:r>
              <a:rPr lang="en-US" sz="2400"/>
              <a:t>Revise the HIV case notification and epidemiological analysis forms to improve the quality of data on high-risk behaviors and transmission routes</a:t>
            </a:r>
            <a:endParaRPr/>
          </a:p>
          <a:p>
            <a:pPr marL="228600" lvl="0" indent="-228600" algn="l" rtl="0">
              <a:lnSpc>
                <a:spcPct val="90000"/>
              </a:lnSpc>
              <a:spcBef>
                <a:spcPts val="1000"/>
              </a:spcBef>
              <a:spcAft>
                <a:spcPts val="0"/>
              </a:spcAft>
              <a:buClr>
                <a:schemeClr val="dk1"/>
              </a:buClr>
              <a:buSzPts val="2400"/>
              <a:buChar char="•"/>
            </a:pPr>
            <a:r>
              <a:rPr lang="en-US" sz="2400"/>
              <a:t>Align the M&amp;E plan of the national program with the Regional Action Plan for HIV, viral hepatitis and STIs (mid-term of post 2025).</a:t>
            </a:r>
            <a:endParaRPr/>
          </a:p>
          <a:p>
            <a:pPr marL="228600" lvl="0" indent="-228600" algn="l" rtl="0">
              <a:lnSpc>
                <a:spcPct val="90000"/>
              </a:lnSpc>
              <a:spcBef>
                <a:spcPts val="1000"/>
              </a:spcBef>
              <a:spcAft>
                <a:spcPts val="0"/>
              </a:spcAft>
              <a:buClr>
                <a:schemeClr val="dk1"/>
              </a:buClr>
              <a:buSzPts val="2400"/>
              <a:buChar char="•"/>
            </a:pPr>
            <a:r>
              <a:rPr lang="en-US" sz="2400"/>
              <a:t>Increasingly use data from both routine and non-routine sources to tailor programs and interventions at subnational levels and for highest priority.</a:t>
            </a:r>
            <a:endParaRPr/>
          </a:p>
          <a:p>
            <a:pPr marL="228600" lvl="0" indent="-762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7"/>
          <p:cNvSpPr txBox="1">
            <a:spLocks noGrp="1"/>
          </p:cNvSpPr>
          <p:nvPr>
            <p:ph type="title"/>
          </p:nvPr>
        </p:nvSpPr>
        <p:spPr>
          <a:xfrm>
            <a:off x="685800" y="22225"/>
            <a:ext cx="10515600" cy="739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Governance and overall coordination: achievements</a:t>
            </a:r>
            <a:endParaRPr sz="3200">
              <a:solidFill>
                <a:srgbClr val="00205C"/>
              </a:solidFill>
              <a:latin typeface="Calibri"/>
              <a:ea typeface="Calibri"/>
              <a:cs typeface="Calibri"/>
              <a:sym typeface="Calibri"/>
            </a:endParaRPr>
          </a:p>
        </p:txBody>
      </p:sp>
      <p:sp>
        <p:nvSpPr>
          <p:cNvPr id="629" name="Google Shape;629;p17"/>
          <p:cNvSpPr txBox="1">
            <a:spLocks noGrp="1"/>
          </p:cNvSpPr>
          <p:nvPr>
            <p:ph type="body" idx="1"/>
          </p:nvPr>
        </p:nvSpPr>
        <p:spPr>
          <a:xfrm>
            <a:off x="0" y="855425"/>
            <a:ext cx="12192000" cy="62136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000" b="1"/>
              <a:t>Structures and policies in place for an effective HIV response: </a:t>
            </a:r>
            <a:endParaRPr/>
          </a:p>
          <a:p>
            <a:pPr marL="228600" lvl="0" indent="-219075" algn="l" rtl="0">
              <a:lnSpc>
                <a:spcPct val="90000"/>
              </a:lnSpc>
              <a:spcBef>
                <a:spcPts val="1000"/>
              </a:spcBef>
              <a:spcAft>
                <a:spcPts val="0"/>
              </a:spcAft>
              <a:buClr>
                <a:schemeClr val="dk1"/>
              </a:buClr>
              <a:buSzPct val="100000"/>
              <a:buChar char="•"/>
            </a:pPr>
            <a:r>
              <a:rPr lang="en-US" sz="2000"/>
              <a:t>The current program management system is the result of the implementation of the National Health Policy for 2007–2021, whose goal was to form a national public health system. New strategy until 2030 is under development and close to finalization.</a:t>
            </a:r>
            <a:endParaRPr/>
          </a:p>
          <a:p>
            <a:pPr marL="228600" lvl="0" indent="-219075" algn="l" rtl="0">
              <a:lnSpc>
                <a:spcPct val="90000"/>
              </a:lnSpc>
              <a:spcBef>
                <a:spcPts val="1000"/>
              </a:spcBef>
              <a:spcAft>
                <a:spcPts val="0"/>
              </a:spcAft>
              <a:buClr>
                <a:schemeClr val="dk1"/>
              </a:buClr>
              <a:buSzPct val="100000"/>
              <a:buChar char="•"/>
            </a:pPr>
            <a:r>
              <a:rPr lang="en-US" sz="2000"/>
              <a:t>National Program on HIV and STIs 2022-2025 approved by the Cabinet of Ministers of Moldova, costed, funded with clear M&amp;E, roles and responsibilities.</a:t>
            </a:r>
            <a:endParaRPr sz="2000"/>
          </a:p>
          <a:p>
            <a:pPr marL="228600" lvl="0" indent="-219075" algn="l" rtl="0">
              <a:lnSpc>
                <a:spcPct val="90000"/>
              </a:lnSpc>
              <a:spcBef>
                <a:spcPts val="1000"/>
              </a:spcBef>
              <a:spcAft>
                <a:spcPts val="0"/>
              </a:spcAft>
              <a:buClr>
                <a:schemeClr val="dk1"/>
              </a:buClr>
              <a:buSzPct val="100000"/>
              <a:buChar char="•"/>
            </a:pPr>
            <a:r>
              <a:rPr lang="en-US" sz="2000"/>
              <a:t>Significant progress made in strengthening coordination units of HIV/STI and TB programs.</a:t>
            </a:r>
            <a:endParaRPr/>
          </a:p>
          <a:p>
            <a:pPr marL="228600" lvl="0" indent="-219075" algn="l" rtl="0">
              <a:lnSpc>
                <a:spcPct val="90000"/>
              </a:lnSpc>
              <a:spcBef>
                <a:spcPts val="1000"/>
              </a:spcBef>
              <a:spcAft>
                <a:spcPts val="0"/>
              </a:spcAft>
              <a:buClr>
                <a:schemeClr val="dk1"/>
              </a:buClr>
              <a:buSzPct val="100000"/>
              <a:buChar char="•"/>
            </a:pPr>
            <a:r>
              <a:rPr lang="en-US" sz="2000"/>
              <a:t>MOF  is implementing a financial management system based on the application of long-term strategic planning (including donor funds) and the creation of action plans (targeted programs).</a:t>
            </a:r>
            <a:endParaRPr/>
          </a:p>
          <a:p>
            <a:pPr marL="228600" lvl="0" indent="-219075" algn="l" rtl="0">
              <a:lnSpc>
                <a:spcPct val="90000"/>
              </a:lnSpc>
              <a:spcBef>
                <a:spcPts val="1000"/>
              </a:spcBef>
              <a:spcAft>
                <a:spcPts val="0"/>
              </a:spcAft>
              <a:buClr>
                <a:schemeClr val="dk1"/>
              </a:buClr>
              <a:buSzPct val="100000"/>
              <a:buChar char="•"/>
            </a:pPr>
            <a:r>
              <a:rPr lang="en-US" sz="2000"/>
              <a:t>CNAM – National Health Insurance Agency is an effective mechanism to both fund the HIV and TB services at all levels of care, including specialist outpatient, primary care, community-based care and strategically shape services towards decentralization and integration.</a:t>
            </a:r>
            <a:endParaRPr/>
          </a:p>
          <a:p>
            <a:pPr marL="228600" lvl="0" indent="-219075" algn="l" rtl="0">
              <a:lnSpc>
                <a:spcPct val="90000"/>
              </a:lnSpc>
              <a:spcBef>
                <a:spcPts val="1000"/>
              </a:spcBef>
              <a:spcAft>
                <a:spcPts val="0"/>
              </a:spcAft>
              <a:buClr>
                <a:schemeClr val="dk1"/>
              </a:buClr>
              <a:buSzPct val="100000"/>
              <a:buChar char="•"/>
            </a:pPr>
            <a:r>
              <a:rPr lang="en-US" sz="2000"/>
              <a:t>CAPCS – an effective institution in procuring key commodities at affordable prices, and ensure their uninterrupted supply. </a:t>
            </a:r>
            <a:endParaRPr/>
          </a:p>
          <a:p>
            <a:pPr marL="228600" lvl="0" indent="-219075" algn="l" rtl="0">
              <a:lnSpc>
                <a:spcPct val="90000"/>
              </a:lnSpc>
              <a:spcBef>
                <a:spcPts val="1000"/>
              </a:spcBef>
              <a:spcAft>
                <a:spcPts val="0"/>
              </a:spcAft>
              <a:buClr>
                <a:schemeClr val="dk1"/>
              </a:buClr>
              <a:buSzPct val="100000"/>
              <a:buChar char="•"/>
            </a:pPr>
            <a:r>
              <a:rPr lang="en-US" sz="2000"/>
              <a:t>ANSP - National Public Health Agency (NPHA) established by the Decree of the Government of Moldova in 2017. Currently under functional review and plans to amend the Public Health Law (2009) and update the mission and responsibility NPHA – an opportunity to clarify its role in the coordination and implementation of national programs. </a:t>
            </a:r>
            <a:endParaRPr/>
          </a:p>
          <a:p>
            <a:pPr marL="228600" lvl="0" indent="-219075" algn="l" rtl="0">
              <a:lnSpc>
                <a:spcPct val="90000"/>
              </a:lnSpc>
              <a:spcBef>
                <a:spcPts val="1000"/>
              </a:spcBef>
              <a:spcAft>
                <a:spcPts val="0"/>
              </a:spcAft>
              <a:buClr>
                <a:schemeClr val="dk1"/>
              </a:buClr>
              <a:buSzPct val="100000"/>
              <a:buChar char="•"/>
            </a:pPr>
            <a:r>
              <a:rPr lang="en-US" sz="2000"/>
              <a:t>A unit of national programs has been created in the Public Health Department of the Ministry of Health.</a:t>
            </a:r>
            <a:endParaRPr sz="2000"/>
          </a:p>
          <a:p>
            <a:pPr marL="228600" lvl="0" indent="-219075" algn="l" rtl="0">
              <a:lnSpc>
                <a:spcPct val="90000"/>
              </a:lnSpc>
              <a:spcBef>
                <a:spcPts val="1000"/>
              </a:spcBef>
              <a:spcAft>
                <a:spcPts val="0"/>
              </a:spcAft>
              <a:buSzPct val="100000"/>
              <a:buChar char="•"/>
            </a:pPr>
            <a:r>
              <a:rPr lang="en-US" sz="2000"/>
              <a:t>CCM - a multisectoral decision-making body representing all constituencies - an effective mechanism for participatory decision-making. </a:t>
            </a:r>
            <a:endParaRPr sz="2000"/>
          </a:p>
          <a:p>
            <a:pPr marL="228600" lvl="0" indent="-219075" algn="l" rtl="0">
              <a:lnSpc>
                <a:spcPct val="90000"/>
              </a:lnSpc>
              <a:spcBef>
                <a:spcPts val="1000"/>
              </a:spcBef>
              <a:spcAft>
                <a:spcPts val="0"/>
              </a:spcAft>
              <a:buSzPct val="100000"/>
              <a:buChar char="•"/>
            </a:pPr>
            <a:r>
              <a:rPr lang="en-US" sz="2000"/>
              <a:t>KAP Platform- body to ensure meaningful engagement of communities into the HIV response. </a:t>
            </a:r>
            <a:endParaRPr sz="2000"/>
          </a:p>
          <a:p>
            <a:pPr marL="228600" lvl="0" indent="-219075" algn="l" rtl="0">
              <a:lnSpc>
                <a:spcPct val="90000"/>
              </a:lnSpc>
              <a:spcBef>
                <a:spcPts val="1000"/>
              </a:spcBef>
              <a:spcAft>
                <a:spcPts val="0"/>
              </a:spcAft>
              <a:buSzPct val="100000"/>
              <a:buChar char="•"/>
            </a:pPr>
            <a:r>
              <a:rPr lang="en-US" sz="2000"/>
              <a:t>Competent, professional implementers in public and non-government sectors and strong coordinated  technical support from international partners.</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8"/>
          <p:cNvSpPr txBox="1">
            <a:spLocks noGrp="1"/>
          </p:cNvSpPr>
          <p:nvPr>
            <p:ph type="title"/>
          </p:nvPr>
        </p:nvSpPr>
        <p:spPr>
          <a:xfrm>
            <a:off x="317500" y="34925"/>
            <a:ext cx="10934700" cy="7524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rPr>
              <a:t>Governance and overall coordination:</a:t>
            </a:r>
            <a:r>
              <a:rPr lang="en-US" sz="3200">
                <a:solidFill>
                  <a:srgbClr val="00205C"/>
                </a:solidFill>
                <a:latin typeface="Calibri"/>
                <a:ea typeface="Calibri"/>
                <a:cs typeface="Calibri"/>
                <a:sym typeface="Calibri"/>
              </a:rPr>
              <a:t>Challenges</a:t>
            </a:r>
            <a:endParaRPr sz="3200">
              <a:solidFill>
                <a:srgbClr val="00205C"/>
              </a:solidFill>
              <a:latin typeface="Calibri"/>
              <a:ea typeface="Calibri"/>
              <a:cs typeface="Calibri"/>
              <a:sym typeface="Calibri"/>
            </a:endParaRPr>
          </a:p>
        </p:txBody>
      </p:sp>
      <p:sp>
        <p:nvSpPr>
          <p:cNvPr id="635" name="Google Shape;635;p18"/>
          <p:cNvSpPr txBox="1">
            <a:spLocks noGrp="1"/>
          </p:cNvSpPr>
          <p:nvPr>
            <p:ph type="body" idx="1"/>
          </p:nvPr>
        </p:nvSpPr>
        <p:spPr>
          <a:xfrm>
            <a:off x="101600" y="787399"/>
            <a:ext cx="12090400" cy="60356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The vision of the new model for joint management and improved coordination of integrated HIV/STI, TB and Hepatitis (planned for 2021) not yet finalized. </a:t>
            </a:r>
            <a:endParaRPr/>
          </a:p>
          <a:p>
            <a:pPr marL="228600" lvl="0" indent="-228600" algn="l" rtl="0">
              <a:lnSpc>
                <a:spcPct val="90000"/>
              </a:lnSpc>
              <a:spcBef>
                <a:spcPts val="1000"/>
              </a:spcBef>
              <a:spcAft>
                <a:spcPts val="0"/>
              </a:spcAft>
              <a:buClr>
                <a:schemeClr val="dk1"/>
              </a:buClr>
              <a:buSzPts val="2000"/>
              <a:buChar char="•"/>
            </a:pPr>
            <a:r>
              <a:rPr lang="en-US" sz="2000"/>
              <a:t>The existing management structure of the HIV/STI National Program has managed to improve delivery of key components of national HIV response, yet has some functional limitations</a:t>
            </a:r>
            <a:r>
              <a:rPr lang="en-US" sz="1600"/>
              <a:t>: </a:t>
            </a:r>
            <a:endParaRPr/>
          </a:p>
          <a:p>
            <a:pPr marL="685800" lvl="1" indent="-228600" algn="l" rtl="0">
              <a:lnSpc>
                <a:spcPct val="90000"/>
              </a:lnSpc>
              <a:spcBef>
                <a:spcPts val="500"/>
              </a:spcBef>
              <a:spcAft>
                <a:spcPts val="0"/>
              </a:spcAft>
              <a:buClr>
                <a:schemeClr val="dk1"/>
              </a:buClr>
              <a:buSzPts val="1600"/>
              <a:buChar char="•"/>
            </a:pPr>
            <a:r>
              <a:rPr lang="en-US" sz="1600"/>
              <a:t>Limited authority and mandate at local level and over levels of care other than specialized</a:t>
            </a:r>
            <a:endParaRPr/>
          </a:p>
          <a:p>
            <a:pPr marL="685800" lvl="1" indent="-228600" algn="l" rtl="0">
              <a:lnSpc>
                <a:spcPct val="90000"/>
              </a:lnSpc>
              <a:spcBef>
                <a:spcPts val="500"/>
              </a:spcBef>
              <a:spcAft>
                <a:spcPts val="0"/>
              </a:spcAft>
              <a:buClr>
                <a:schemeClr val="dk1"/>
              </a:buClr>
              <a:buSzPts val="1600"/>
              <a:buChar char="•"/>
            </a:pPr>
            <a:r>
              <a:rPr lang="en-US" sz="1600"/>
              <a:t>Duplication and fragmentation of coordination and functions (monitoring and evaluation, procurement)</a:t>
            </a:r>
            <a:endParaRPr/>
          </a:p>
          <a:p>
            <a:pPr marL="228600" lvl="0" indent="-228600" algn="l" rtl="0">
              <a:lnSpc>
                <a:spcPct val="90000"/>
              </a:lnSpc>
              <a:spcBef>
                <a:spcPts val="1000"/>
              </a:spcBef>
              <a:spcAft>
                <a:spcPts val="0"/>
              </a:spcAft>
              <a:buClr>
                <a:schemeClr val="dk1"/>
              </a:buClr>
              <a:buSzPts val="2000"/>
              <a:buChar char="•"/>
            </a:pPr>
            <a:r>
              <a:rPr lang="en-US" sz="2000"/>
              <a:t>Insufficient intersectoral coordination in the implementation of program activities, as well as between the national and regional levels (the main resources for coordination are concentrated in medical institutions at the national level).</a:t>
            </a:r>
            <a:endParaRPr/>
          </a:p>
          <a:p>
            <a:pPr marL="228600" lvl="0" indent="-228600" algn="l" rtl="0">
              <a:lnSpc>
                <a:spcPct val="90000"/>
              </a:lnSpc>
              <a:spcBef>
                <a:spcPts val="1000"/>
              </a:spcBef>
              <a:spcAft>
                <a:spcPts val="0"/>
              </a:spcAft>
              <a:buClr>
                <a:schemeClr val="dk1"/>
              </a:buClr>
              <a:buSzPts val="2000"/>
              <a:buChar char="•"/>
            </a:pPr>
            <a:r>
              <a:rPr lang="en-US" sz="2000"/>
              <a:t>The NPHA has a large human resources potential (1600 employees) and a structural vertical in the regions (10 regional offices), but has limited mandate in the collection of epidemiological data on HIV.</a:t>
            </a:r>
            <a:endParaRPr sz="2000"/>
          </a:p>
          <a:p>
            <a:pPr marL="228600" lvl="0" indent="-228600" algn="l" rtl="0">
              <a:lnSpc>
                <a:spcPct val="90000"/>
              </a:lnSpc>
              <a:spcBef>
                <a:spcPts val="1000"/>
              </a:spcBef>
              <a:spcAft>
                <a:spcPts val="0"/>
              </a:spcAft>
              <a:buClr>
                <a:schemeClr val="dk1"/>
              </a:buClr>
              <a:buSzPts val="2000"/>
              <a:buChar char="•"/>
            </a:pPr>
            <a:r>
              <a:rPr lang="en-US" sz="2000"/>
              <a:t>Sustainability and duplication risks due to the limited mandate of the current PR of the Global Fund (PCIMU) in the implementation of the national program. This is determined by its status as an independent state structure under the Ministry of Health, specifically established to perform the functions of project implementation unit, including as a principal recipient of a GF grant. Role predominantly focused on procurements of goods and services, effective technical management and donor reporting.</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
          <p:cNvSpPr txBox="1">
            <a:spLocks noGrp="1"/>
          </p:cNvSpPr>
          <p:nvPr>
            <p:ph type="title"/>
          </p:nvPr>
        </p:nvSpPr>
        <p:spPr>
          <a:xfrm>
            <a:off x="457199" y="6554"/>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WHO HIV Mission Team</a:t>
            </a:r>
            <a:endParaRPr/>
          </a:p>
        </p:txBody>
      </p:sp>
      <p:sp>
        <p:nvSpPr>
          <p:cNvPr id="468" name="Google Shape;468;p2"/>
          <p:cNvSpPr txBox="1">
            <a:spLocks noGrp="1"/>
          </p:cNvSpPr>
          <p:nvPr>
            <p:ph type="body" idx="1"/>
          </p:nvPr>
        </p:nvSpPr>
        <p:spPr>
          <a:xfrm>
            <a:off x="457200" y="685884"/>
            <a:ext cx="11277599" cy="4914816"/>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2400" b="1"/>
              <a:t>Prof Natalia Nizova</a:t>
            </a:r>
            <a:r>
              <a:rPr lang="en-US" sz="2400"/>
              <a:t>, consultant – Governance and overall coordination of the national response</a:t>
            </a:r>
            <a:endParaRPr/>
          </a:p>
          <a:p>
            <a:pPr marL="0" lvl="0" indent="0" algn="l" rtl="0">
              <a:lnSpc>
                <a:spcPct val="100000"/>
              </a:lnSpc>
              <a:spcBef>
                <a:spcPts val="0"/>
              </a:spcBef>
              <a:spcAft>
                <a:spcPts val="0"/>
              </a:spcAft>
              <a:buClr>
                <a:schemeClr val="dk1"/>
              </a:buClr>
              <a:buSzPct val="100000"/>
              <a:buNone/>
            </a:pPr>
            <a:r>
              <a:rPr lang="en-US" sz="2400" b="1"/>
              <a:t>Prof Alberto Matteelli</a:t>
            </a:r>
            <a:r>
              <a:rPr lang="en-US" sz="2400"/>
              <a:t>, consultant – TB HIV coordination, management, and integration</a:t>
            </a:r>
            <a:endParaRPr sz="2400"/>
          </a:p>
          <a:p>
            <a:pPr marL="0" lvl="0" indent="0" algn="l" rtl="0">
              <a:lnSpc>
                <a:spcPct val="100000"/>
              </a:lnSpc>
              <a:spcBef>
                <a:spcPts val="0"/>
              </a:spcBef>
              <a:spcAft>
                <a:spcPts val="0"/>
              </a:spcAft>
              <a:buClr>
                <a:schemeClr val="dk1"/>
              </a:buClr>
              <a:buSzPct val="100000"/>
              <a:buNone/>
            </a:pPr>
            <a:r>
              <a:rPr lang="en-US" sz="2400" b="1"/>
              <a:t>Alexandre Lourenco, </a:t>
            </a:r>
            <a:r>
              <a:rPr lang="en-US" sz="2400"/>
              <a:t>consultant – financing HIV response</a:t>
            </a:r>
            <a:endParaRPr/>
          </a:p>
          <a:p>
            <a:pPr marL="0" lvl="0" indent="0" algn="l" rtl="0">
              <a:lnSpc>
                <a:spcPct val="115000"/>
              </a:lnSpc>
              <a:spcBef>
                <a:spcPts val="0"/>
              </a:spcBef>
              <a:spcAft>
                <a:spcPts val="0"/>
              </a:spcAft>
              <a:buClr>
                <a:schemeClr val="dk1"/>
              </a:buClr>
              <a:buSzPct val="49549"/>
              <a:buNone/>
            </a:pPr>
            <a:r>
              <a:rPr lang="en-US" sz="2400" b="1"/>
              <a:t>Giedrius Likatavicius, </a:t>
            </a:r>
            <a:r>
              <a:rPr lang="en-US" sz="2400"/>
              <a:t>consultant - key populations, prevention, service delivery, communities, enabling environment</a:t>
            </a:r>
            <a:endParaRPr/>
          </a:p>
          <a:p>
            <a:pPr marL="0" lvl="0" indent="0" algn="l" rtl="0">
              <a:lnSpc>
                <a:spcPct val="115000"/>
              </a:lnSpc>
              <a:spcBef>
                <a:spcPts val="0"/>
              </a:spcBef>
              <a:spcAft>
                <a:spcPts val="0"/>
              </a:spcAft>
              <a:buClr>
                <a:schemeClr val="dk1"/>
              </a:buClr>
              <a:buSzPct val="49549"/>
              <a:buNone/>
            </a:pPr>
            <a:r>
              <a:rPr lang="en-US" sz="2400" b="1"/>
              <a:t>David Otiashvili</a:t>
            </a:r>
            <a:r>
              <a:rPr lang="en-US" sz="2400"/>
              <a:t>, consultant, OAT</a:t>
            </a:r>
            <a:endParaRPr/>
          </a:p>
          <a:p>
            <a:pPr marL="0" lvl="0" indent="0" algn="l" rtl="0">
              <a:lnSpc>
                <a:spcPct val="115000"/>
              </a:lnSpc>
              <a:spcBef>
                <a:spcPts val="0"/>
              </a:spcBef>
              <a:spcAft>
                <a:spcPts val="0"/>
              </a:spcAft>
              <a:buClr>
                <a:schemeClr val="dk1"/>
              </a:buClr>
              <a:buSzPct val="49549"/>
              <a:buNone/>
            </a:pPr>
            <a:r>
              <a:rPr lang="en-US" sz="2400" b="1"/>
              <a:t>Pavel Khaykin, </a:t>
            </a:r>
            <a:r>
              <a:rPr lang="en-US" sz="2400"/>
              <a:t>consultant</a:t>
            </a:r>
            <a:r>
              <a:rPr lang="en-US" sz="2400" b="1"/>
              <a:t>, </a:t>
            </a:r>
            <a:r>
              <a:rPr lang="en-US" sz="2400"/>
              <a:t>HIV treatment and co-morbidities management</a:t>
            </a:r>
            <a:endParaRPr/>
          </a:p>
          <a:p>
            <a:pPr marL="0" lvl="0" indent="0" algn="l" rtl="0">
              <a:lnSpc>
                <a:spcPct val="100000"/>
              </a:lnSpc>
              <a:spcBef>
                <a:spcPts val="0"/>
              </a:spcBef>
              <a:spcAft>
                <a:spcPts val="0"/>
              </a:spcAft>
              <a:buClr>
                <a:schemeClr val="dk1"/>
              </a:buClr>
              <a:buSzPct val="100000"/>
              <a:buNone/>
            </a:pPr>
            <a:r>
              <a:rPr lang="en-US" sz="2400" b="1"/>
              <a:t>Irina Andrianova</a:t>
            </a:r>
            <a:r>
              <a:rPr lang="en-US" sz="2400"/>
              <a:t>, consultant (Laboratory) </a:t>
            </a:r>
            <a:r>
              <a:rPr lang="en-US" sz="2400" b="1"/>
              <a:t>– </a:t>
            </a:r>
            <a:r>
              <a:rPr lang="en-US" sz="2400"/>
              <a:t>HIV testing policy and practice, testing and diagnostic algorithms and laboratory services </a:t>
            </a:r>
            <a:endParaRPr/>
          </a:p>
          <a:p>
            <a:pPr marL="0" marR="0" lvl="0" indent="0" algn="l" rtl="0">
              <a:lnSpc>
                <a:spcPct val="100000"/>
              </a:lnSpc>
              <a:spcBef>
                <a:spcPts val="0"/>
              </a:spcBef>
              <a:spcAft>
                <a:spcPts val="0"/>
              </a:spcAft>
              <a:buClr>
                <a:schemeClr val="dk1"/>
              </a:buClr>
              <a:buSzPct val="100000"/>
              <a:buNone/>
            </a:pPr>
            <a:r>
              <a:rPr lang="en-US" sz="2400" b="1"/>
              <a:t>Giorgi Kuchukhidze, </a:t>
            </a:r>
            <a:r>
              <a:rPr lang="en-US" sz="2400"/>
              <a:t>Epidemiologist (HIV, viral hepatitis and TB), WHO/EURO - epidemic patterns, HIV surveillance and M&amp;E system</a:t>
            </a:r>
            <a:endParaRPr/>
          </a:p>
          <a:p>
            <a:pPr marL="0" lvl="0" indent="0" algn="l" rtl="0">
              <a:lnSpc>
                <a:spcPct val="115000"/>
              </a:lnSpc>
              <a:spcBef>
                <a:spcPts val="0"/>
              </a:spcBef>
              <a:spcAft>
                <a:spcPts val="0"/>
              </a:spcAft>
              <a:buClr>
                <a:schemeClr val="dk1"/>
              </a:buClr>
              <a:buSzPct val="49549"/>
              <a:buNone/>
            </a:pPr>
            <a:r>
              <a:rPr lang="en-US" sz="2400" b="1"/>
              <a:t>Viatcheslav Grankov</a:t>
            </a:r>
            <a:r>
              <a:rPr lang="en-US" sz="1800">
                <a:latin typeface="Times New Roman"/>
                <a:ea typeface="Times New Roman"/>
                <a:cs typeface="Times New Roman"/>
                <a:sym typeface="Times New Roman"/>
              </a:rPr>
              <a:t>, </a:t>
            </a:r>
            <a:r>
              <a:rPr lang="en-US" sz="2400"/>
              <a:t>HIV Medical Officer, WHO EURO – HIV prevention, service delivery, testing and treatment, TB-HIV </a:t>
            </a:r>
            <a:endParaRPr/>
          </a:p>
          <a:p>
            <a:pPr marL="0" lvl="0" indent="0" algn="l" rtl="0">
              <a:lnSpc>
                <a:spcPct val="115000"/>
              </a:lnSpc>
              <a:spcBef>
                <a:spcPts val="0"/>
              </a:spcBef>
              <a:spcAft>
                <a:spcPts val="0"/>
              </a:spcAft>
              <a:buClr>
                <a:schemeClr val="dk1"/>
              </a:buClr>
              <a:buSzPct val="49549"/>
              <a:buNone/>
            </a:pPr>
            <a:r>
              <a:rPr lang="en-US" sz="2400" b="1"/>
              <a:t>Stela Bivol</a:t>
            </a:r>
            <a:r>
              <a:rPr lang="en-US" sz="2400"/>
              <a:t>, Unit Lead, Joint Infectious Diseases, WHO EURO</a:t>
            </a:r>
            <a:endParaRPr/>
          </a:p>
          <a:p>
            <a:pPr marL="0" lvl="0" indent="0" algn="l" rtl="0">
              <a:lnSpc>
                <a:spcPct val="100000"/>
              </a:lnSpc>
              <a:spcBef>
                <a:spcPts val="0"/>
              </a:spcBef>
              <a:spcAft>
                <a:spcPts val="0"/>
              </a:spcAft>
              <a:buClr>
                <a:schemeClr val="dk1"/>
              </a:buClr>
              <a:buSzPct val="100000"/>
              <a:buNone/>
            </a:pPr>
            <a:endParaRPr sz="2400" b="1"/>
          </a:p>
        </p:txBody>
      </p:sp>
      <p:sp>
        <p:nvSpPr>
          <p:cNvPr id="469" name="Google Shape;469;p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rPr>
              <a:t>Governance and overall coordination: </a:t>
            </a:r>
            <a:r>
              <a:rPr lang="en-US" sz="3200">
                <a:solidFill>
                  <a:srgbClr val="00205C"/>
                </a:solidFill>
                <a:latin typeface="Calibri"/>
                <a:ea typeface="Calibri"/>
                <a:cs typeface="Calibri"/>
                <a:sym typeface="Calibri"/>
              </a:rPr>
              <a:t>Recommendations</a:t>
            </a:r>
            <a:endParaRPr sz="3200">
              <a:solidFill>
                <a:srgbClr val="00205C"/>
              </a:solidFill>
              <a:latin typeface="Calibri"/>
              <a:ea typeface="Calibri"/>
              <a:cs typeface="Calibri"/>
              <a:sym typeface="Calibri"/>
            </a:endParaRPr>
          </a:p>
        </p:txBody>
      </p:sp>
      <p:sp>
        <p:nvSpPr>
          <p:cNvPr id="641" name="Google Shape;641;p19"/>
          <p:cNvSpPr txBox="1">
            <a:spLocks noGrp="1"/>
          </p:cNvSpPr>
          <p:nvPr>
            <p:ph type="body" idx="1"/>
          </p:nvPr>
        </p:nvSpPr>
        <p:spPr>
          <a:xfrm>
            <a:off x="838200" y="1384300"/>
            <a:ext cx="10972800" cy="47926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dirty="0"/>
              <a:t>To conduct a functional review and develop optimal configuration of the coordination of national programs with the key components (monitoring and evaluation, prevention, diagnosis and treatment, resources and finance), ideally in a single structure, ensuring a rapid increase in its capacity using the experience gained and human resources generated under previous GF programs in Moldova.</a:t>
            </a:r>
            <a:endParaRPr sz="2000" dirty="0"/>
          </a:p>
          <a:p>
            <a:pPr marL="228600" lvl="0" indent="-228600" algn="l" rtl="0">
              <a:lnSpc>
                <a:spcPct val="90000"/>
              </a:lnSpc>
              <a:spcBef>
                <a:spcPts val="1000"/>
              </a:spcBef>
              <a:spcAft>
                <a:spcPts val="0"/>
              </a:spcAft>
              <a:buClr>
                <a:schemeClr val="dk1"/>
              </a:buClr>
              <a:buSzPts val="2000"/>
              <a:buChar char="•"/>
            </a:pPr>
            <a:r>
              <a:rPr lang="en-US" sz="2000" dirty="0"/>
              <a:t>Based on the results of research on the reasons for the ineffective coordination of the national program implementers at all levels, develop an action plan to create a sustainable communication mechanism to establish operational communication between all stakeholders, including possible emergency situations in the process of implementing program activities.</a:t>
            </a:r>
            <a:endParaRPr dirty="0"/>
          </a:p>
          <a:p>
            <a:pPr marL="228600" lvl="0" indent="-228600" algn="l" rtl="0">
              <a:lnSpc>
                <a:spcPct val="90000"/>
              </a:lnSpc>
              <a:spcBef>
                <a:spcPts val="1000"/>
              </a:spcBef>
              <a:spcAft>
                <a:spcPts val="0"/>
              </a:spcAft>
              <a:buClr>
                <a:schemeClr val="dk1"/>
              </a:buClr>
              <a:buSzPts val="2000"/>
              <a:buChar char="•"/>
            </a:pPr>
            <a:r>
              <a:rPr lang="en-US" sz="2000" dirty="0"/>
              <a:t>Develop a clear strategy to increase functional capacity of national entities in strategic purchasing of services that are able to achieve program outcomes, ensure adequate levels of funding and service continuity, and procure the whole range of products including through international platforms; mechanisms that ensure integration and removing duplication and fragmentation in the program coordination; protect the role of national non-government implementers.</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0"/>
          <p:cNvSpPr txBox="1">
            <a:spLocks noGrp="1"/>
          </p:cNvSpPr>
          <p:nvPr>
            <p:ph type="title"/>
          </p:nvPr>
        </p:nvSpPr>
        <p:spPr>
          <a:xfrm>
            <a:off x="444500" y="400050"/>
            <a:ext cx="10515600" cy="701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Financing</a:t>
            </a:r>
            <a:endParaRPr/>
          </a:p>
        </p:txBody>
      </p:sp>
      <p:sp>
        <p:nvSpPr>
          <p:cNvPr id="647" name="Google Shape;647;p20"/>
          <p:cNvSpPr txBox="1">
            <a:spLocks noGrp="1"/>
          </p:cNvSpPr>
          <p:nvPr>
            <p:ph type="body" idx="1"/>
          </p:nvPr>
        </p:nvSpPr>
        <p:spPr>
          <a:xfrm>
            <a:off x="838200" y="1397000"/>
            <a:ext cx="10515600" cy="4779963"/>
          </a:xfrm>
          <a:prstGeom prst="rect">
            <a:avLst/>
          </a:prstGeom>
          <a:noFill/>
          <a:ln>
            <a:noFill/>
          </a:ln>
        </p:spPr>
        <p:txBody>
          <a:bodyPr spcFirstLastPara="1" wrap="square" lIns="91425" tIns="45700" rIns="91425" bIns="45700" anchor="t" anchorCtr="0">
            <a:normAutofit fontScale="92500" lnSpcReduction="20000"/>
          </a:bodyPr>
          <a:lstStyle/>
          <a:p>
            <a:pPr marL="228600" lvl="0" indent="-241934" algn="l" rtl="0">
              <a:lnSpc>
                <a:spcPct val="90000"/>
              </a:lnSpc>
              <a:spcBef>
                <a:spcPts val="0"/>
              </a:spcBef>
              <a:spcAft>
                <a:spcPts val="0"/>
              </a:spcAft>
              <a:buClr>
                <a:schemeClr val="dk1"/>
              </a:buClr>
              <a:buSzPct val="100000"/>
              <a:buChar char="•"/>
            </a:pPr>
            <a:r>
              <a:rPr lang="en-US"/>
              <a:t>Moldova’s progress in HIV financing is remarkable (e.g., full coverage of ARV medication costs, CSO contracting), demanding the definition of more challenging goals in the years ahead.</a:t>
            </a:r>
            <a:endParaRPr/>
          </a:p>
          <a:p>
            <a:pPr marL="228600" lvl="0" indent="-241934" algn="l" rtl="0">
              <a:lnSpc>
                <a:spcPct val="90000"/>
              </a:lnSpc>
              <a:spcBef>
                <a:spcPts val="1000"/>
              </a:spcBef>
              <a:spcAft>
                <a:spcPts val="0"/>
              </a:spcAft>
              <a:buClr>
                <a:schemeClr val="dk1"/>
              </a:buClr>
              <a:buSzPct val="100000"/>
              <a:buChar char="•"/>
            </a:pPr>
            <a:r>
              <a:rPr lang="en-US"/>
              <a:t>HIV/AIDS program financial management would benefit from a more integrated governance system and a progressive integration of functions and technical capacities into regular public administrative services (e.g., within a revised multiannual contracting framework, CNAM can fully assume CSO contracting to replace the UCIMP role).</a:t>
            </a:r>
            <a:endParaRPr/>
          </a:p>
          <a:p>
            <a:pPr marL="228600" lvl="0" indent="-241934" algn="l" rtl="0">
              <a:lnSpc>
                <a:spcPct val="90000"/>
              </a:lnSpc>
              <a:spcBef>
                <a:spcPts val="1000"/>
              </a:spcBef>
              <a:spcAft>
                <a:spcPts val="0"/>
              </a:spcAft>
              <a:buClr>
                <a:schemeClr val="dk1"/>
              </a:buClr>
              <a:buSzPct val="100000"/>
              <a:buChar char="•"/>
            </a:pPr>
            <a:r>
              <a:rPr lang="en-US"/>
              <a:t>Services decentralization and the development of ambulatory services will require the introduction of more effective outcome-based payment models (e.g., bundled payments combined P4P)</a:t>
            </a:r>
            <a:endParaRPr/>
          </a:p>
          <a:p>
            <a:pPr marL="228600" lvl="0" indent="-241934" algn="l" rtl="0">
              <a:lnSpc>
                <a:spcPct val="90000"/>
              </a:lnSpc>
              <a:spcBef>
                <a:spcPts val="1000"/>
              </a:spcBef>
              <a:spcAft>
                <a:spcPts val="0"/>
              </a:spcAft>
              <a:buClr>
                <a:schemeClr val="dk1"/>
              </a:buClr>
              <a:buSzPct val="100000"/>
              <a:buChar char="•"/>
            </a:pPr>
            <a:r>
              <a:rPr lang="en-US"/>
              <a:t>OAMT services contracting can be improved by moving to bundled payment model (per patient covered)</a:t>
            </a:r>
            <a:endParaRPr/>
          </a:p>
          <a:p>
            <a:pPr marL="228600" lvl="0" indent="-241934" algn="l" rtl="0">
              <a:lnSpc>
                <a:spcPct val="90000"/>
              </a:lnSpc>
              <a:spcBef>
                <a:spcPts val="1000"/>
              </a:spcBef>
              <a:spcAft>
                <a:spcPts val="0"/>
              </a:spcAft>
              <a:buClr>
                <a:schemeClr val="dk1"/>
              </a:buClr>
              <a:buSzPct val="100000"/>
              <a:buChar char="•"/>
            </a:pPr>
            <a:r>
              <a:rPr lang="en-US"/>
              <a:t>Due to its financial unsustainability, the phasing out of the diagnosis incentives payment to GPs should be planned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21"/>
          <p:cNvSpPr txBox="1">
            <a:spLocks noGrp="1"/>
          </p:cNvSpPr>
          <p:nvPr>
            <p:ph type="title"/>
          </p:nvPr>
        </p:nvSpPr>
        <p:spPr>
          <a:xfrm>
            <a:off x="431800" y="18255"/>
            <a:ext cx="10515600" cy="8326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Procurement</a:t>
            </a:r>
            <a:endParaRPr/>
          </a:p>
        </p:txBody>
      </p:sp>
      <p:sp>
        <p:nvSpPr>
          <p:cNvPr id="653" name="Google Shape;653;p21"/>
          <p:cNvSpPr txBox="1">
            <a:spLocks noGrp="1"/>
          </p:cNvSpPr>
          <p:nvPr>
            <p:ph type="body" idx="1"/>
          </p:nvPr>
        </p:nvSpPr>
        <p:spPr>
          <a:xfrm>
            <a:off x="431800" y="850900"/>
            <a:ext cx="11544300" cy="5664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t>The procurement agency represents a breakthrough in the financial management of medicines and medical devices. </a:t>
            </a:r>
            <a:endParaRPr/>
          </a:p>
          <a:p>
            <a:pPr marL="228600" lvl="0" indent="-228600" algn="l" rtl="0">
              <a:lnSpc>
                <a:spcPct val="90000"/>
              </a:lnSpc>
              <a:spcBef>
                <a:spcPts val="1000"/>
              </a:spcBef>
              <a:spcAft>
                <a:spcPts val="0"/>
              </a:spcAft>
              <a:buClr>
                <a:schemeClr val="dk1"/>
              </a:buClr>
              <a:buSzPts val="2800"/>
              <a:buChar char="•"/>
            </a:pPr>
            <a:r>
              <a:rPr lang="en-US" sz="2800"/>
              <a:t>Even though procurement is based on technical advice, more accurate forecasting methods can significantly reduce waste.</a:t>
            </a:r>
            <a:endParaRPr/>
          </a:p>
          <a:p>
            <a:pPr marL="228600" lvl="0" indent="-228600" algn="l" rtl="0">
              <a:lnSpc>
                <a:spcPct val="90000"/>
              </a:lnSpc>
              <a:spcBef>
                <a:spcPts val="1000"/>
              </a:spcBef>
              <a:spcAft>
                <a:spcPts val="0"/>
              </a:spcAft>
              <a:buClr>
                <a:schemeClr val="dk1"/>
              </a:buClr>
              <a:buSzPts val="2800"/>
              <a:buChar char="•"/>
            </a:pPr>
            <a:r>
              <a:rPr lang="en-US" sz="2800"/>
              <a:t>Integrating procurement and logistics inventory management through the </a:t>
            </a:r>
            <a:r>
              <a:rPr lang="en-US"/>
              <a:t>implementation of logistics management system software (LMS) has an enormous potential to increase efficiency in managing medicines and other supplies.</a:t>
            </a:r>
            <a:endParaRPr/>
          </a:p>
          <a:p>
            <a:pPr marL="228600" lvl="0" indent="-228600" algn="l" rtl="0">
              <a:lnSpc>
                <a:spcPct val="90000"/>
              </a:lnSpc>
              <a:spcBef>
                <a:spcPts val="1000"/>
              </a:spcBef>
              <a:spcAft>
                <a:spcPts val="0"/>
              </a:spcAft>
              <a:buClr>
                <a:schemeClr val="dk1"/>
              </a:buClr>
              <a:buSzPts val="2800"/>
              <a:buChar char="•"/>
            </a:pPr>
            <a:r>
              <a:rPr lang="en-US" sz="2800"/>
              <a:t>The possibility of acquiring medicines through international suppliers (e.g., GDF) should be analyzed to reduce acquisition costs.</a:t>
            </a:r>
            <a:endParaRPr/>
          </a:p>
          <a:p>
            <a:pPr marL="228600" lvl="0" indent="-228600" algn="l" rtl="0">
              <a:lnSpc>
                <a:spcPct val="90000"/>
              </a:lnSpc>
              <a:spcBef>
                <a:spcPts val="1000"/>
              </a:spcBef>
              <a:spcAft>
                <a:spcPts val="0"/>
              </a:spcAft>
              <a:buClr>
                <a:schemeClr val="dk1"/>
              </a:buClr>
              <a:buSzPts val="2800"/>
              <a:buChar char="•"/>
            </a:pPr>
            <a:r>
              <a:rPr lang="en-US"/>
              <a:t>The reporting to the WHO Global Price Reporting Mechanism can support national decision-making.</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22"/>
          <p:cNvSpPr txBox="1">
            <a:spLocks noGrp="1"/>
          </p:cNvSpPr>
          <p:nvPr>
            <p:ph type="title"/>
          </p:nvPr>
        </p:nvSpPr>
        <p:spPr>
          <a:xfrm>
            <a:off x="268767" y="1"/>
            <a:ext cx="10907233" cy="660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200">
                <a:solidFill>
                  <a:srgbClr val="00205C"/>
                </a:solidFill>
                <a:latin typeface="Calibri"/>
                <a:ea typeface="Calibri"/>
                <a:cs typeface="Calibri"/>
                <a:sym typeface="Calibri"/>
              </a:rPr>
              <a:t>Enabling environment and community engagement: progress</a:t>
            </a:r>
            <a:endParaRPr sz="3200">
              <a:solidFill>
                <a:srgbClr val="00205C"/>
              </a:solidFill>
              <a:latin typeface="Calibri"/>
              <a:ea typeface="Calibri"/>
              <a:cs typeface="Calibri"/>
              <a:sym typeface="Calibri"/>
            </a:endParaRPr>
          </a:p>
        </p:txBody>
      </p:sp>
      <p:sp>
        <p:nvSpPr>
          <p:cNvPr id="659" name="Google Shape;659;p22"/>
          <p:cNvSpPr txBox="1">
            <a:spLocks noGrp="1"/>
          </p:cNvSpPr>
          <p:nvPr>
            <p:ph type="body" idx="1"/>
          </p:nvPr>
        </p:nvSpPr>
        <p:spPr>
          <a:xfrm>
            <a:off x="331192" y="660401"/>
            <a:ext cx="11529600" cy="5918100"/>
          </a:xfrm>
          <a:prstGeom prst="rect">
            <a:avLst/>
          </a:prstGeom>
          <a:noFill/>
          <a:ln>
            <a:noFill/>
          </a:ln>
        </p:spPr>
        <p:txBody>
          <a:bodyPr spcFirstLastPara="1" wrap="square" lIns="91425" tIns="45700" rIns="91425" bIns="45700" anchor="t" anchorCtr="0">
            <a:normAutofit fontScale="77500" lnSpcReduction="20000"/>
          </a:bodyPr>
          <a:lstStyle/>
          <a:p>
            <a:pPr marL="228600" lvl="0" indent="-211393" algn="l" rtl="0">
              <a:lnSpc>
                <a:spcPct val="90000"/>
              </a:lnSpc>
              <a:spcBef>
                <a:spcPts val="0"/>
              </a:spcBef>
              <a:spcAft>
                <a:spcPts val="0"/>
              </a:spcAft>
              <a:buClr>
                <a:schemeClr val="dk1"/>
              </a:buClr>
              <a:buSzPct val="129032"/>
              <a:buChar char="•"/>
            </a:pPr>
            <a:r>
              <a:rPr lang="en-US"/>
              <a:t>National legislation aligned to EU provisions on equity and reducing stigma and discrimination based on HIV status or sexual orientation (i.e. employment, education, adoption etc)</a:t>
            </a:r>
            <a:endParaRPr/>
          </a:p>
          <a:p>
            <a:pPr marL="228600" lvl="0" indent="-50800" algn="l" rtl="0">
              <a:lnSpc>
                <a:spcPct val="90000"/>
              </a:lnSpc>
              <a:spcBef>
                <a:spcPts val="0"/>
              </a:spcBef>
              <a:spcAft>
                <a:spcPts val="0"/>
              </a:spcAft>
              <a:buClr>
                <a:schemeClr val="dk1"/>
              </a:buClr>
              <a:buSzPct val="129032"/>
              <a:buNone/>
            </a:pPr>
            <a:endParaRPr/>
          </a:p>
          <a:p>
            <a:pPr marL="228600" lvl="0" indent="-211393" algn="l" rtl="0">
              <a:lnSpc>
                <a:spcPct val="90000"/>
              </a:lnSpc>
              <a:spcBef>
                <a:spcPts val="0"/>
              </a:spcBef>
              <a:spcAft>
                <a:spcPts val="0"/>
              </a:spcAft>
              <a:buClr>
                <a:schemeClr val="dk1"/>
              </a:buClr>
              <a:buSzPct val="129032"/>
              <a:buChar char="•"/>
            </a:pPr>
            <a:r>
              <a:rPr lang="en-US"/>
              <a:t>Modified national provision with regards to prohibiting using HIV-positive status as grounds for refusing adoption or custody/guardianship of children</a:t>
            </a:r>
            <a:endParaRPr/>
          </a:p>
          <a:p>
            <a:pPr marL="228600" lvl="0" indent="-50800" algn="l" rtl="0">
              <a:lnSpc>
                <a:spcPct val="90000"/>
              </a:lnSpc>
              <a:spcBef>
                <a:spcPts val="0"/>
              </a:spcBef>
              <a:spcAft>
                <a:spcPts val="0"/>
              </a:spcAft>
              <a:buClr>
                <a:schemeClr val="dk1"/>
              </a:buClr>
              <a:buSzPct val="129032"/>
              <a:buNone/>
            </a:pPr>
            <a:endParaRPr/>
          </a:p>
          <a:p>
            <a:pPr marL="228600" lvl="0" indent="-211393" algn="l" rtl="0">
              <a:lnSpc>
                <a:spcPct val="90000"/>
              </a:lnSpc>
              <a:spcBef>
                <a:spcPts val="0"/>
              </a:spcBef>
              <a:spcAft>
                <a:spcPts val="0"/>
              </a:spcAft>
              <a:buClr>
                <a:schemeClr val="dk1"/>
              </a:buClr>
              <a:buSzPct val="129032"/>
              <a:buChar char="•"/>
            </a:pPr>
            <a:r>
              <a:rPr lang="en-US"/>
              <a:t>Stigma index is regularly performed and shows positive dynamics</a:t>
            </a:r>
            <a:endParaRPr/>
          </a:p>
          <a:p>
            <a:pPr marL="228600" lvl="0" indent="-50800" algn="l" rtl="0">
              <a:lnSpc>
                <a:spcPct val="90000"/>
              </a:lnSpc>
              <a:spcBef>
                <a:spcPts val="0"/>
              </a:spcBef>
              <a:spcAft>
                <a:spcPts val="0"/>
              </a:spcAft>
              <a:buClr>
                <a:schemeClr val="dk1"/>
              </a:buClr>
              <a:buSzPct val="129032"/>
              <a:buNone/>
            </a:pPr>
            <a:endParaRPr/>
          </a:p>
          <a:p>
            <a:pPr marL="228600" lvl="0" indent="-211393" algn="l" rtl="0">
              <a:lnSpc>
                <a:spcPct val="90000"/>
              </a:lnSpc>
              <a:spcBef>
                <a:spcPts val="1000"/>
              </a:spcBef>
              <a:spcAft>
                <a:spcPts val="0"/>
              </a:spcAft>
              <a:buClr>
                <a:schemeClr val="dk1"/>
              </a:buClr>
              <a:buSzPct val="129032"/>
              <a:buChar char="•"/>
            </a:pPr>
            <a:r>
              <a:rPr lang="en-US"/>
              <a:t>Roadmap of the PLWH destigmatization process is available and in process</a:t>
            </a:r>
            <a:endParaRPr/>
          </a:p>
          <a:p>
            <a:pPr marL="228600" lvl="0" indent="-50800" algn="l" rtl="0">
              <a:lnSpc>
                <a:spcPct val="90000"/>
              </a:lnSpc>
              <a:spcBef>
                <a:spcPts val="1000"/>
              </a:spcBef>
              <a:spcAft>
                <a:spcPts val="0"/>
              </a:spcAft>
              <a:buClr>
                <a:schemeClr val="dk1"/>
              </a:buClr>
              <a:buSzPct val="129032"/>
              <a:buNone/>
            </a:pPr>
            <a:endParaRPr/>
          </a:p>
          <a:p>
            <a:pPr marL="228600" lvl="0" indent="-211393" algn="l" rtl="0">
              <a:lnSpc>
                <a:spcPct val="90000"/>
              </a:lnSpc>
              <a:spcBef>
                <a:spcPts val="1000"/>
              </a:spcBef>
              <a:spcAft>
                <a:spcPts val="0"/>
              </a:spcAft>
              <a:buClr>
                <a:schemeClr val="dk1"/>
              </a:buClr>
              <a:buSzPct val="129032"/>
              <a:buChar char="•"/>
            </a:pPr>
            <a:r>
              <a:rPr lang="en-US"/>
              <a:t>Moldova is a pilot for UNAIDS inequity tool – an opportunity to document and reduce further inequities, including gender-related ones</a:t>
            </a:r>
            <a:endParaRPr/>
          </a:p>
          <a:p>
            <a:pPr marL="228600" lvl="0" indent="-50800" algn="l" rtl="0">
              <a:lnSpc>
                <a:spcPct val="90000"/>
              </a:lnSpc>
              <a:spcBef>
                <a:spcPts val="1000"/>
              </a:spcBef>
              <a:spcAft>
                <a:spcPts val="0"/>
              </a:spcAft>
              <a:buClr>
                <a:schemeClr val="dk1"/>
              </a:buClr>
              <a:buSzPct val="129032"/>
              <a:buNone/>
            </a:pPr>
            <a:endParaRPr/>
          </a:p>
          <a:p>
            <a:pPr marL="228600" lvl="0" indent="-211393" algn="l" rtl="0">
              <a:lnSpc>
                <a:spcPct val="90000"/>
              </a:lnSpc>
              <a:spcBef>
                <a:spcPts val="1000"/>
              </a:spcBef>
              <a:spcAft>
                <a:spcPts val="0"/>
              </a:spcAft>
              <a:buClr>
                <a:schemeClr val="dk1"/>
              </a:buClr>
              <a:buSzPct val="129032"/>
              <a:buChar char="•"/>
            </a:pPr>
            <a:r>
              <a:rPr lang="en-US" sz="2800">
                <a:highlight>
                  <a:schemeClr val="lt1"/>
                </a:highlight>
              </a:rPr>
              <a:t>Vast network of NGOs and CBOs representing most key population constituencies, well-organized and well represented in decision making bodies; </a:t>
            </a:r>
            <a:r>
              <a:rPr lang="en-US" sz="2800"/>
              <a:t>strong capacity for leadership, advocacy rights-based responses and removing barriers.</a:t>
            </a:r>
            <a:endParaRPr/>
          </a:p>
          <a:p>
            <a:pPr marL="228600" lvl="0" indent="-50800" algn="l" rtl="0">
              <a:lnSpc>
                <a:spcPct val="90000"/>
              </a:lnSpc>
              <a:spcBef>
                <a:spcPts val="1000"/>
              </a:spcBef>
              <a:spcAft>
                <a:spcPts val="0"/>
              </a:spcAft>
              <a:buClr>
                <a:schemeClr val="dk1"/>
              </a:buClr>
              <a:buSzPct val="129032"/>
              <a:buNone/>
            </a:pPr>
            <a:endParaRPr/>
          </a:p>
          <a:p>
            <a:pPr marL="228600" lvl="0" indent="-211393" algn="l" rtl="0">
              <a:lnSpc>
                <a:spcPct val="90000"/>
              </a:lnSpc>
              <a:spcBef>
                <a:spcPts val="1000"/>
              </a:spcBef>
              <a:spcAft>
                <a:spcPts val="0"/>
              </a:spcAft>
              <a:buClr>
                <a:schemeClr val="dk1"/>
              </a:buClr>
              <a:buSzPct val="129032"/>
              <a:buChar char="•"/>
            </a:pPr>
            <a:r>
              <a:rPr lang="en-US">
                <a:solidFill>
                  <a:srgbClr val="000000"/>
                </a:solidFill>
              </a:rPr>
              <a:t>Community-led monitoring mechanisms in place, including access, quality, monitoring of human rights violations (REAct platform); </a:t>
            </a:r>
            <a:r>
              <a:rPr lang="en-US"/>
              <a:t>strategic litigation cases are taking place; </a:t>
            </a:r>
            <a:r>
              <a:rPr lang="en-US">
                <a:solidFill>
                  <a:srgbClr val="000000"/>
                </a:solidFill>
              </a:rPr>
              <a:t>legal support to KP and PLHIV available.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23"/>
          <p:cNvSpPr txBox="1">
            <a:spLocks noGrp="1"/>
          </p:cNvSpPr>
          <p:nvPr>
            <p:ph type="title"/>
          </p:nvPr>
        </p:nvSpPr>
        <p:spPr>
          <a:xfrm>
            <a:off x="561752" y="326488"/>
            <a:ext cx="1149054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200">
                <a:solidFill>
                  <a:srgbClr val="00205C"/>
                </a:solidFill>
                <a:latin typeface="Calibri"/>
                <a:ea typeface="Calibri"/>
                <a:cs typeface="Calibri"/>
                <a:sym typeface="Calibri"/>
              </a:rPr>
              <a:t>Enabling environment and community systems and engagement: challenges</a:t>
            </a:r>
            <a:endParaRPr sz="3200">
              <a:solidFill>
                <a:srgbClr val="00205C"/>
              </a:solidFill>
              <a:latin typeface="Calibri"/>
              <a:ea typeface="Calibri"/>
              <a:cs typeface="Calibri"/>
              <a:sym typeface="Calibri"/>
            </a:endParaRPr>
          </a:p>
        </p:txBody>
      </p:sp>
      <p:sp>
        <p:nvSpPr>
          <p:cNvPr id="665" name="Google Shape;665;p23"/>
          <p:cNvSpPr txBox="1">
            <a:spLocks noGrp="1"/>
          </p:cNvSpPr>
          <p:nvPr>
            <p:ph type="body" idx="1"/>
          </p:nvPr>
        </p:nvSpPr>
        <p:spPr>
          <a:xfrm>
            <a:off x="561753" y="1517392"/>
            <a:ext cx="10792047"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1000"/>
              </a:spcBef>
              <a:spcAft>
                <a:spcPts val="0"/>
              </a:spcAft>
              <a:buClr>
                <a:schemeClr val="dk1"/>
              </a:buClr>
              <a:buSzPct val="142857"/>
              <a:buChar char="•"/>
            </a:pPr>
            <a:r>
              <a:rPr lang="en-US"/>
              <a:t>Despite not being enforced, provisions in the law still criminalize HIV exposure and transmission (disease specific article 212)</a:t>
            </a:r>
            <a:endParaRPr/>
          </a:p>
          <a:p>
            <a:pPr marL="228600" lvl="0" indent="-228600" algn="l" rtl="0">
              <a:lnSpc>
                <a:spcPct val="90000"/>
              </a:lnSpc>
              <a:spcBef>
                <a:spcPts val="1000"/>
              </a:spcBef>
              <a:spcAft>
                <a:spcPts val="0"/>
              </a:spcAft>
              <a:buClr>
                <a:schemeClr val="dk1"/>
              </a:buClr>
              <a:buSzPct val="142857"/>
              <a:buChar char="•"/>
            </a:pPr>
            <a:r>
              <a:rPr lang="en-US"/>
              <a:t>Criminal code singles out AIDS as an aggravating factor in several articles related to sexual violence and trafficking</a:t>
            </a:r>
            <a:endParaRPr/>
          </a:p>
          <a:p>
            <a:pPr marL="228600" lvl="0" indent="-228600" algn="l" rtl="0">
              <a:lnSpc>
                <a:spcPct val="90000"/>
              </a:lnSpc>
              <a:spcBef>
                <a:spcPts val="1000"/>
              </a:spcBef>
              <a:spcAft>
                <a:spcPts val="0"/>
              </a:spcAft>
              <a:buClr>
                <a:schemeClr val="dk1"/>
              </a:buClr>
              <a:buSzPct val="142857"/>
              <a:buChar char="•"/>
            </a:pPr>
            <a:r>
              <a:rPr lang="en-US"/>
              <a:t>Issues with medical personnel observing the right to privacy and confidentiality and high level of stigma and discrimination still persist, esp. in districts and rural areas</a:t>
            </a:r>
            <a:endParaRPr/>
          </a:p>
          <a:p>
            <a:pPr marL="228600" lvl="0" indent="-228600" algn="l" rtl="0">
              <a:lnSpc>
                <a:spcPct val="90000"/>
              </a:lnSpc>
              <a:spcBef>
                <a:spcPts val="1000"/>
              </a:spcBef>
              <a:spcAft>
                <a:spcPts val="0"/>
              </a:spcAft>
              <a:buClr>
                <a:schemeClr val="dk1"/>
              </a:buClr>
              <a:buSzPct val="142857"/>
              <a:buChar char="•"/>
            </a:pPr>
            <a:r>
              <a:rPr lang="en-US"/>
              <a:t>Penalization of sex work creates additional barriers in ensuring safer practices and access to services</a:t>
            </a:r>
            <a:endParaRPr/>
          </a:p>
          <a:p>
            <a:pPr marL="228600" lvl="0" indent="-228600" algn="l" rtl="0">
              <a:lnSpc>
                <a:spcPct val="90000"/>
              </a:lnSpc>
              <a:spcBef>
                <a:spcPts val="1000"/>
              </a:spcBef>
              <a:spcAft>
                <a:spcPts val="0"/>
              </a:spcAft>
              <a:buClr>
                <a:schemeClr val="dk1"/>
              </a:buClr>
              <a:buSzPct val="142857"/>
              <a:buChar char="•"/>
            </a:pPr>
            <a:r>
              <a:rPr lang="en-US"/>
              <a:t>Issues of criminalization of drug possession and use</a:t>
            </a:r>
            <a:endParaRPr/>
          </a:p>
          <a:p>
            <a:pPr marL="228600" lvl="0" indent="-228600" algn="l" rtl="0">
              <a:lnSpc>
                <a:spcPct val="90000"/>
              </a:lnSpc>
              <a:spcBef>
                <a:spcPts val="1000"/>
              </a:spcBef>
              <a:spcAft>
                <a:spcPts val="0"/>
              </a:spcAft>
              <a:buClr>
                <a:schemeClr val="dk1"/>
              </a:buClr>
              <a:buSzPct val="142857"/>
              <a:buChar char="•"/>
            </a:pPr>
            <a:r>
              <a:rPr lang="en-US"/>
              <a:t>Additional challenges with human rights violations mentioned on the Left Bank</a:t>
            </a:r>
            <a:endParaRPr/>
          </a:p>
          <a:p>
            <a:pPr marL="228600" lvl="0" indent="-228600" algn="l" rtl="0">
              <a:lnSpc>
                <a:spcPct val="90000"/>
              </a:lnSpc>
              <a:spcBef>
                <a:spcPts val="1000"/>
              </a:spcBef>
              <a:spcAft>
                <a:spcPts val="0"/>
              </a:spcAft>
              <a:buClr>
                <a:schemeClr val="dk1"/>
              </a:buClr>
              <a:buSzPct val="142857"/>
              <a:buChar char="•"/>
            </a:pPr>
            <a:r>
              <a:rPr lang="en-US" sz="2800"/>
              <a:t>While community-led monitoring mechanisms have been strengthened and are generating data, their systematic linkage and interaction with coordinating institutions on a routine basis remains limited</a:t>
            </a:r>
            <a:endParaRPr sz="2800"/>
          </a:p>
          <a:p>
            <a:pPr marL="228600" lvl="0" indent="-228600" algn="l" rtl="0">
              <a:lnSpc>
                <a:spcPct val="90000"/>
              </a:lnSpc>
              <a:spcBef>
                <a:spcPts val="1000"/>
              </a:spcBef>
              <a:spcAft>
                <a:spcPts val="0"/>
              </a:spcAft>
              <a:buClr>
                <a:schemeClr val="dk1"/>
              </a:buClr>
              <a:buSzPct val="142857"/>
              <a:buChar char="•"/>
            </a:pPr>
            <a:r>
              <a:rPr lang="en-US" sz="2800"/>
              <a:t>Although community members are well represented and included in decision-making multisectoral mechanisms and  participate in program planning processes, they consider that in some cases their voice and causes are not acted upon by high level decision makers</a:t>
            </a:r>
            <a:endParaRPr/>
          </a:p>
          <a:p>
            <a:pPr marL="228600" lvl="0" indent="-50800" algn="l" rtl="0">
              <a:lnSpc>
                <a:spcPct val="90000"/>
              </a:lnSpc>
              <a:spcBef>
                <a:spcPts val="1000"/>
              </a:spcBef>
              <a:spcAft>
                <a:spcPts val="0"/>
              </a:spcAft>
              <a:buClr>
                <a:schemeClr val="dk1"/>
              </a:buClr>
              <a:buSzPct val="142857"/>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24"/>
          <p:cNvSpPr txBox="1">
            <a:spLocks noGrp="1"/>
          </p:cNvSpPr>
          <p:nvPr>
            <p:ph type="title"/>
          </p:nvPr>
        </p:nvSpPr>
        <p:spPr>
          <a:xfrm>
            <a:off x="731875" y="-31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200">
                <a:solidFill>
                  <a:srgbClr val="00205C"/>
                </a:solidFill>
                <a:latin typeface="Calibri"/>
                <a:ea typeface="Calibri"/>
                <a:cs typeface="Calibri"/>
                <a:sym typeface="Calibri"/>
              </a:rPr>
              <a:t>Enabling environment and community systems and engagement: recommendations</a:t>
            </a:r>
            <a:endParaRPr sz="3200">
              <a:solidFill>
                <a:srgbClr val="00205C"/>
              </a:solidFill>
              <a:latin typeface="Calibri"/>
              <a:ea typeface="Calibri"/>
              <a:cs typeface="Calibri"/>
              <a:sym typeface="Calibri"/>
            </a:endParaRPr>
          </a:p>
        </p:txBody>
      </p:sp>
      <p:sp>
        <p:nvSpPr>
          <p:cNvPr id="671" name="Google Shape;671;p24"/>
          <p:cNvSpPr txBox="1">
            <a:spLocks noGrp="1"/>
          </p:cNvSpPr>
          <p:nvPr>
            <p:ph type="body" idx="1"/>
          </p:nvPr>
        </p:nvSpPr>
        <p:spPr>
          <a:xfrm>
            <a:off x="465174" y="1599756"/>
            <a:ext cx="11485525"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a:t>Adjust criminal code by removing art 212 of Republic of Moldova; amend code on the disclosure of confidential information.</a:t>
            </a:r>
            <a:endParaRPr/>
          </a:p>
          <a:p>
            <a:pPr marL="228600" lvl="0" indent="-228600" algn="l" rtl="0">
              <a:lnSpc>
                <a:spcPct val="90000"/>
              </a:lnSpc>
              <a:spcBef>
                <a:spcPts val="1000"/>
              </a:spcBef>
              <a:spcAft>
                <a:spcPts val="0"/>
              </a:spcAft>
              <a:buClr>
                <a:schemeClr val="dk1"/>
              </a:buClr>
              <a:buSzPct val="100000"/>
              <a:buChar char="•"/>
            </a:pPr>
            <a:r>
              <a:rPr lang="en-US"/>
              <a:t>Adjust the legal framework in line with the recommendations of international organizations on decriminalization and/or depenalization of drug use for non-medical purposes and drug possession for personal use, including the quantities for personal use; de-penalize sex work.</a:t>
            </a:r>
            <a:endParaRPr/>
          </a:p>
          <a:p>
            <a:pPr marL="228600" lvl="0" indent="-228600" algn="l" rtl="0">
              <a:lnSpc>
                <a:spcPct val="90000"/>
              </a:lnSpc>
              <a:spcBef>
                <a:spcPts val="1000"/>
              </a:spcBef>
              <a:spcAft>
                <a:spcPts val="0"/>
              </a:spcAft>
              <a:buClr>
                <a:schemeClr val="dk1"/>
              </a:buClr>
              <a:buSzPct val="100000"/>
              <a:buChar char="•"/>
            </a:pPr>
            <a:r>
              <a:rPr lang="en-US"/>
              <a:t>Focus on interventions aiming to reduce stigma and discrimination among medical workers, esp. in light decentralization. Include in CME module on medical ethics and stigma reduction. </a:t>
            </a:r>
            <a:endParaRPr/>
          </a:p>
          <a:p>
            <a:pPr marL="228600" lvl="0" indent="-228600" algn="l" rtl="0">
              <a:lnSpc>
                <a:spcPct val="90000"/>
              </a:lnSpc>
              <a:spcBef>
                <a:spcPts val="1000"/>
              </a:spcBef>
              <a:spcAft>
                <a:spcPts val="0"/>
              </a:spcAft>
              <a:buClr>
                <a:schemeClr val="dk1"/>
              </a:buClr>
              <a:buSzPct val="100000"/>
              <a:buChar char="•"/>
            </a:pPr>
            <a:r>
              <a:rPr lang="en-US" sz="2800"/>
              <a:t>Address inequalities in HIV services access and outcomes, and close the gaps that exist in specific localities and for certain groups </a:t>
            </a:r>
            <a:endParaRPr/>
          </a:p>
          <a:p>
            <a:pPr marL="228600" lvl="0" indent="-228600" algn="l" rtl="0">
              <a:lnSpc>
                <a:spcPct val="90000"/>
              </a:lnSpc>
              <a:spcBef>
                <a:spcPts val="1000"/>
              </a:spcBef>
              <a:spcAft>
                <a:spcPts val="0"/>
              </a:spcAft>
              <a:buClr>
                <a:schemeClr val="dk1"/>
              </a:buClr>
              <a:buSzPct val="100000"/>
              <a:buChar char="•"/>
            </a:pPr>
            <a:r>
              <a:rPr lang="en-US" sz="2800"/>
              <a:t>Focus on systematic linkage of CLM generated data to routinize feedback and establish regular accountability mechanisms</a:t>
            </a:r>
            <a:endParaRPr sz="2800"/>
          </a:p>
          <a:p>
            <a:pPr marL="228600" lvl="0" indent="-228600" algn="l" rtl="0">
              <a:lnSpc>
                <a:spcPct val="90000"/>
              </a:lnSpc>
              <a:spcBef>
                <a:spcPts val="1000"/>
              </a:spcBef>
              <a:spcAft>
                <a:spcPts val="0"/>
              </a:spcAft>
              <a:buClr>
                <a:schemeClr val="dk1"/>
              </a:buClr>
              <a:buSzPct val="100000"/>
              <a:buChar char="•"/>
            </a:pPr>
            <a:r>
              <a:rPr lang="en-US" sz="2800"/>
              <a:t>Support and effectively resource community-led responses to navigate fulfillment of sustainability and transition, policy and legal environment changes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5"/>
          <p:cNvSpPr txBox="1">
            <a:spLocks noGrp="1"/>
          </p:cNvSpPr>
          <p:nvPr>
            <p:ph type="title"/>
          </p:nvPr>
        </p:nvSpPr>
        <p:spPr>
          <a:xfrm>
            <a:off x="147084" y="67302"/>
            <a:ext cx="11597640" cy="7195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200">
                <a:solidFill>
                  <a:srgbClr val="00205C"/>
                </a:solidFill>
                <a:latin typeface="Calibri"/>
                <a:ea typeface="Calibri"/>
                <a:cs typeface="Calibri"/>
                <a:sym typeface="Calibri"/>
              </a:rPr>
              <a:t>Prevention in key populations: achievements</a:t>
            </a:r>
            <a:endParaRPr sz="3200">
              <a:solidFill>
                <a:srgbClr val="00205C"/>
              </a:solidFill>
              <a:latin typeface="Calibri"/>
              <a:ea typeface="Calibri"/>
              <a:cs typeface="Calibri"/>
              <a:sym typeface="Calibri"/>
            </a:endParaRPr>
          </a:p>
        </p:txBody>
      </p:sp>
      <p:sp>
        <p:nvSpPr>
          <p:cNvPr id="677" name="Google Shape;677;p25"/>
          <p:cNvSpPr txBox="1">
            <a:spLocks noGrp="1"/>
          </p:cNvSpPr>
          <p:nvPr>
            <p:ph type="body" idx="1"/>
          </p:nvPr>
        </p:nvSpPr>
        <p:spPr>
          <a:xfrm>
            <a:off x="251638" y="635001"/>
            <a:ext cx="11697586" cy="5659474"/>
          </a:xfrm>
          <a:prstGeom prst="rect">
            <a:avLst/>
          </a:prstGeom>
          <a:noFill/>
          <a:ln>
            <a:noFill/>
          </a:ln>
        </p:spPr>
        <p:txBody>
          <a:bodyPr spcFirstLastPara="1" wrap="square" lIns="91425" tIns="45700" rIns="91425" bIns="45700" anchor="t" anchorCtr="0">
            <a:normAutofit fontScale="47500" lnSpcReduction="20000"/>
          </a:bodyPr>
          <a:lstStyle/>
          <a:p>
            <a:pPr marL="285750" lvl="0" indent="-285750" algn="l" rtl="0">
              <a:lnSpc>
                <a:spcPct val="90000"/>
              </a:lnSpc>
              <a:spcBef>
                <a:spcPts val="640"/>
              </a:spcBef>
              <a:spcAft>
                <a:spcPts val="0"/>
              </a:spcAft>
              <a:buClr>
                <a:srgbClr val="000000"/>
              </a:buClr>
              <a:buSzPct val="100000"/>
              <a:buChar char="•"/>
            </a:pPr>
            <a:r>
              <a:rPr lang="en-US" sz="4400"/>
              <a:t>Progressive environment and public commitment to prioritize key population programs</a:t>
            </a:r>
            <a:endParaRPr/>
          </a:p>
          <a:p>
            <a:pPr marL="285750" lvl="0" indent="-285750" algn="l" rtl="0">
              <a:lnSpc>
                <a:spcPct val="90000"/>
              </a:lnSpc>
              <a:spcBef>
                <a:spcPts val="640"/>
              </a:spcBef>
              <a:spcAft>
                <a:spcPts val="0"/>
              </a:spcAft>
              <a:buClr>
                <a:srgbClr val="000000"/>
              </a:buClr>
              <a:buSzPct val="100000"/>
              <a:buChar char="•"/>
            </a:pPr>
            <a:r>
              <a:rPr lang="en-US" sz="4400"/>
              <a:t>Wide network of community-based service provision </a:t>
            </a:r>
            <a:endParaRPr/>
          </a:p>
          <a:p>
            <a:pPr marL="285750" lvl="0" indent="-285750" algn="l" rtl="0">
              <a:lnSpc>
                <a:spcPct val="90000"/>
              </a:lnSpc>
              <a:spcBef>
                <a:spcPts val="640"/>
              </a:spcBef>
              <a:spcAft>
                <a:spcPts val="0"/>
              </a:spcAft>
              <a:buClr>
                <a:srgbClr val="000000"/>
              </a:buClr>
              <a:buSzPct val="100000"/>
              <a:buChar char="•"/>
            </a:pPr>
            <a:r>
              <a:rPr lang="en-US" sz="4400"/>
              <a:t>Well-established comprehensive services in penitentiary sector, including OAMT and NSP, with good collaboration with public sector.</a:t>
            </a:r>
            <a:endParaRPr/>
          </a:p>
          <a:p>
            <a:pPr marL="0" lvl="0" indent="0" algn="l" rtl="0">
              <a:lnSpc>
                <a:spcPct val="90000"/>
              </a:lnSpc>
              <a:spcBef>
                <a:spcPts val="640"/>
              </a:spcBef>
              <a:spcAft>
                <a:spcPts val="0"/>
              </a:spcAft>
              <a:buClr>
                <a:srgbClr val="000000"/>
              </a:buClr>
              <a:buSzPct val="100000"/>
              <a:buNone/>
            </a:pPr>
            <a:r>
              <a:rPr lang="en-US" sz="4400"/>
              <a:t> </a:t>
            </a:r>
            <a:endParaRPr sz="4200"/>
          </a:p>
          <a:p>
            <a:pPr marL="228600" lvl="0" indent="-228600" algn="l" rtl="0">
              <a:lnSpc>
                <a:spcPct val="90000"/>
              </a:lnSpc>
              <a:spcBef>
                <a:spcPts val="0"/>
              </a:spcBef>
              <a:spcAft>
                <a:spcPts val="0"/>
              </a:spcAft>
              <a:buClr>
                <a:schemeClr val="dk1"/>
              </a:buClr>
              <a:buSzPct val="100000"/>
              <a:buChar char="•"/>
            </a:pPr>
            <a:r>
              <a:rPr lang="en-US" sz="4200"/>
              <a:t>Legislation:  </a:t>
            </a:r>
            <a:endParaRPr sz="4200"/>
          </a:p>
          <a:p>
            <a:pPr marL="685800" lvl="1" indent="-228631" algn="l" rtl="0">
              <a:lnSpc>
                <a:spcPct val="90000"/>
              </a:lnSpc>
              <a:spcBef>
                <a:spcPts val="500"/>
              </a:spcBef>
              <a:spcAft>
                <a:spcPts val="0"/>
              </a:spcAft>
              <a:buClr>
                <a:schemeClr val="dk1"/>
              </a:buClr>
              <a:buSzPct val="100000"/>
              <a:buChar char="•"/>
            </a:pPr>
            <a:r>
              <a:rPr lang="en-US" sz="2900"/>
              <a:t>National HIV program 2021-2025 includes KP component as a priority </a:t>
            </a:r>
            <a:endParaRPr/>
          </a:p>
          <a:p>
            <a:pPr marL="685800" lvl="1" indent="-228631" algn="l" rtl="0">
              <a:lnSpc>
                <a:spcPct val="90000"/>
              </a:lnSpc>
              <a:spcBef>
                <a:spcPts val="500"/>
              </a:spcBef>
              <a:spcAft>
                <a:spcPts val="0"/>
              </a:spcAft>
              <a:buClr>
                <a:schemeClr val="dk1"/>
              </a:buClr>
              <a:buSzPct val="100000"/>
              <a:buChar char="•"/>
            </a:pPr>
            <a:r>
              <a:rPr lang="en-US" sz="2900"/>
              <a:t>Standards for Harm Reduction were approved in 2020;</a:t>
            </a:r>
            <a:endParaRPr/>
          </a:p>
          <a:p>
            <a:pPr marL="685800" lvl="1" indent="-228631" algn="l" rtl="0">
              <a:lnSpc>
                <a:spcPct val="90000"/>
              </a:lnSpc>
              <a:spcBef>
                <a:spcPts val="500"/>
              </a:spcBef>
              <a:spcAft>
                <a:spcPts val="0"/>
              </a:spcAft>
              <a:buClr>
                <a:schemeClr val="dk1"/>
              </a:buClr>
              <a:buSzPct val="100000"/>
              <a:buChar char="•"/>
            </a:pPr>
            <a:r>
              <a:rPr lang="en-US" sz="2900"/>
              <a:t>National clinical protocol on NPS has been approved in 2022</a:t>
            </a:r>
            <a:endParaRPr/>
          </a:p>
          <a:p>
            <a:pPr marL="685800" lvl="1" indent="-141160" algn="l" rtl="0">
              <a:lnSpc>
                <a:spcPct val="90000"/>
              </a:lnSpc>
              <a:spcBef>
                <a:spcPts val="500"/>
              </a:spcBef>
              <a:spcAft>
                <a:spcPts val="0"/>
              </a:spcAft>
              <a:buClr>
                <a:schemeClr val="dk1"/>
              </a:buClr>
              <a:buSzPct val="100000"/>
              <a:buNone/>
            </a:pPr>
            <a:endParaRPr sz="2900">
              <a:solidFill>
                <a:srgbClr val="FF0000"/>
              </a:solidFill>
            </a:endParaRPr>
          </a:p>
          <a:p>
            <a:pPr marL="228600" lvl="0" indent="-228600" algn="l" rtl="0">
              <a:lnSpc>
                <a:spcPct val="90000"/>
              </a:lnSpc>
              <a:spcBef>
                <a:spcPts val="1000"/>
              </a:spcBef>
              <a:spcAft>
                <a:spcPts val="0"/>
              </a:spcAft>
              <a:buClr>
                <a:schemeClr val="dk1"/>
              </a:buClr>
              <a:buSzPct val="100000"/>
              <a:buChar char="•"/>
            </a:pPr>
            <a:r>
              <a:rPr lang="en-US" sz="4200"/>
              <a:t>Introduction of a range of innovative approaches of service delivery, including sites (pharmacies), through mobile units and online outreach:</a:t>
            </a:r>
            <a:endParaRPr/>
          </a:p>
          <a:p>
            <a:pPr marL="685800" lvl="1" indent="-228631" algn="l" rtl="0">
              <a:lnSpc>
                <a:spcPct val="90000"/>
              </a:lnSpc>
              <a:spcBef>
                <a:spcPts val="500"/>
              </a:spcBef>
              <a:spcAft>
                <a:spcPts val="0"/>
              </a:spcAft>
              <a:buClr>
                <a:schemeClr val="dk1"/>
              </a:buClr>
              <a:buSzPct val="100000"/>
              <a:buChar char="•"/>
            </a:pPr>
            <a:r>
              <a:rPr lang="en-US" sz="2900"/>
              <a:t>Vending machines for provision of commodities </a:t>
            </a:r>
            <a:endParaRPr sz="2900"/>
          </a:p>
          <a:p>
            <a:pPr marL="685800" lvl="1" indent="-228631" algn="l" rtl="0">
              <a:lnSpc>
                <a:spcPct val="90000"/>
              </a:lnSpc>
              <a:spcBef>
                <a:spcPts val="500"/>
              </a:spcBef>
              <a:spcAft>
                <a:spcPts val="0"/>
              </a:spcAft>
              <a:buClr>
                <a:schemeClr val="dk1"/>
              </a:buClr>
              <a:buSzPct val="100000"/>
              <a:buChar char="•"/>
            </a:pPr>
            <a:r>
              <a:rPr lang="en-US" sz="2900"/>
              <a:t>Web outreach to provide information and  improve access to integrated services</a:t>
            </a:r>
            <a:endParaRPr sz="2900"/>
          </a:p>
          <a:p>
            <a:pPr marL="228600" lvl="0" indent="-228600" algn="l" rtl="0">
              <a:lnSpc>
                <a:spcPct val="90000"/>
              </a:lnSpc>
              <a:spcBef>
                <a:spcPts val="1000"/>
              </a:spcBef>
              <a:spcAft>
                <a:spcPts val="0"/>
              </a:spcAft>
              <a:buClr>
                <a:schemeClr val="dk1"/>
              </a:buClr>
              <a:buSzPct val="100000"/>
              <a:buChar char="•"/>
            </a:pPr>
            <a:r>
              <a:rPr lang="en-US" sz="4200"/>
              <a:t>Monitoring of prevention services via a real-time database </a:t>
            </a:r>
            <a:endParaRPr/>
          </a:p>
          <a:p>
            <a:pPr marL="685800" lvl="1" indent="-228631" algn="l" rtl="0">
              <a:lnSpc>
                <a:spcPct val="90000"/>
              </a:lnSpc>
              <a:spcBef>
                <a:spcPts val="500"/>
              </a:spcBef>
              <a:spcAft>
                <a:spcPts val="0"/>
              </a:spcAft>
              <a:buClr>
                <a:schemeClr val="dk1"/>
              </a:buClr>
              <a:buSzPct val="100000"/>
              <a:buChar char="•"/>
            </a:pPr>
            <a:r>
              <a:rPr lang="en-US" sz="2900"/>
              <a:t>UIC for all KPs with visualization tools by different criteria</a:t>
            </a:r>
            <a:endParaRPr sz="2900"/>
          </a:p>
          <a:p>
            <a:pPr marL="228600" lvl="0" indent="-228600" algn="l" rtl="0">
              <a:lnSpc>
                <a:spcPct val="90000"/>
              </a:lnSpc>
              <a:spcBef>
                <a:spcPts val="1000"/>
              </a:spcBef>
              <a:spcAft>
                <a:spcPts val="0"/>
              </a:spcAft>
              <a:buClr>
                <a:schemeClr val="dk1"/>
              </a:buClr>
              <a:buSzPct val="100000"/>
              <a:buChar char="•"/>
            </a:pPr>
            <a:r>
              <a:rPr lang="en-US" sz="4200"/>
              <a:t>Integration of services and collaboration between public and community platforms:</a:t>
            </a:r>
            <a:endParaRPr/>
          </a:p>
          <a:p>
            <a:pPr marL="685800" lvl="1" indent="-228600" algn="l" rtl="0">
              <a:lnSpc>
                <a:spcPct val="90000"/>
              </a:lnSpc>
              <a:spcBef>
                <a:spcPts val="500"/>
              </a:spcBef>
              <a:spcAft>
                <a:spcPts val="0"/>
              </a:spcAft>
              <a:buClr>
                <a:schemeClr val="dk1"/>
              </a:buClr>
              <a:buSzPct val="100000"/>
              <a:buChar char="•"/>
            </a:pPr>
            <a:r>
              <a:rPr lang="en-US" sz="3000"/>
              <a:t>Interaction between public social centres and NGOs (Renasterea and PLHIV League in Chisinau, Equity and Health and Social Center in Balti)</a:t>
            </a:r>
            <a:endParaRPr/>
          </a:p>
          <a:p>
            <a:pPr marL="685800" lvl="1" indent="-228600" algn="l" rtl="0">
              <a:lnSpc>
                <a:spcPct val="90000"/>
              </a:lnSpc>
              <a:spcBef>
                <a:spcPts val="500"/>
              </a:spcBef>
              <a:spcAft>
                <a:spcPts val="0"/>
              </a:spcAft>
              <a:buClr>
                <a:schemeClr val="dk1"/>
              </a:buClr>
              <a:buSzPct val="100000"/>
              <a:buChar char="•"/>
            </a:pPr>
            <a:r>
              <a:rPr lang="en-US" sz="3000"/>
              <a:t>Penitentiary institutions and NGOs (e.g. prison in Chisinau and NGO Initiativa Pozitiva); </a:t>
            </a:r>
            <a:endParaRPr sz="3000"/>
          </a:p>
          <a:p>
            <a:pPr marL="685800" lvl="1" indent="-228600" algn="l" rtl="0">
              <a:lnSpc>
                <a:spcPct val="90000"/>
              </a:lnSpc>
              <a:spcBef>
                <a:spcPts val="500"/>
              </a:spcBef>
              <a:spcAft>
                <a:spcPts val="0"/>
              </a:spcAft>
              <a:buClr>
                <a:schemeClr val="dk1"/>
              </a:buClr>
              <a:buSzPct val="100000"/>
              <a:buChar char="•"/>
            </a:pPr>
            <a:r>
              <a:rPr lang="en-US" sz="3000"/>
              <a:t>Youth clinics and NGOs providing services to KPs (example of ATIS, Balti);</a:t>
            </a:r>
            <a:endParaRPr sz="3000"/>
          </a:p>
          <a:p>
            <a:pPr marL="685800" lvl="1" indent="-228600" algn="l" rtl="0">
              <a:lnSpc>
                <a:spcPct val="90000"/>
              </a:lnSpc>
              <a:spcBef>
                <a:spcPts val="500"/>
              </a:spcBef>
              <a:spcAft>
                <a:spcPts val="0"/>
              </a:spcAft>
              <a:buClr>
                <a:schemeClr val="dk1"/>
              </a:buClr>
              <a:buSzPct val="100000"/>
              <a:buChar char="•"/>
            </a:pPr>
            <a:r>
              <a:rPr lang="en-US" sz="3000"/>
              <a:t>NGOs to cover several KPs</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6"/>
          <p:cNvSpPr txBox="1">
            <a:spLocks noGrp="1"/>
          </p:cNvSpPr>
          <p:nvPr>
            <p:ph type="title"/>
          </p:nvPr>
        </p:nvSpPr>
        <p:spPr>
          <a:xfrm>
            <a:off x="138223" y="365125"/>
            <a:ext cx="11215577" cy="51737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52777"/>
              <a:buFont typeface="Calibri"/>
              <a:buNone/>
            </a:pPr>
            <a:r>
              <a:rPr lang="en-US" sz="3200">
                <a:solidFill>
                  <a:srgbClr val="00205C"/>
                </a:solidFill>
                <a:latin typeface="Calibri"/>
                <a:ea typeface="Calibri"/>
                <a:cs typeface="Calibri"/>
                <a:sym typeface="Calibri"/>
              </a:rPr>
              <a:t>Prevention in key populations: challenges</a:t>
            </a:r>
            <a:endParaRPr sz="3200">
              <a:solidFill>
                <a:srgbClr val="00205C"/>
              </a:solidFill>
              <a:latin typeface="Calibri"/>
              <a:ea typeface="Calibri"/>
              <a:cs typeface="Calibri"/>
              <a:sym typeface="Calibri"/>
            </a:endParaRPr>
          </a:p>
        </p:txBody>
      </p:sp>
      <p:sp>
        <p:nvSpPr>
          <p:cNvPr id="683" name="Google Shape;683;p26"/>
          <p:cNvSpPr txBox="1">
            <a:spLocks noGrp="1"/>
          </p:cNvSpPr>
          <p:nvPr>
            <p:ph type="body" idx="1"/>
          </p:nvPr>
        </p:nvSpPr>
        <p:spPr>
          <a:xfrm>
            <a:off x="0" y="996286"/>
            <a:ext cx="11963400" cy="532831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rgbClr val="222222"/>
              </a:buClr>
              <a:buSzPct val="100000"/>
              <a:buChar char="•"/>
            </a:pPr>
            <a:r>
              <a:rPr lang="en-US" dirty="0">
                <a:solidFill>
                  <a:srgbClr val="222222"/>
                </a:solidFill>
              </a:rPr>
              <a:t>Service coverage with prevention not sufficient to reduce transmission in certain populations.</a:t>
            </a:r>
            <a:endParaRPr dirty="0"/>
          </a:p>
          <a:p>
            <a:pPr marL="685800" lvl="1" indent="-228631" algn="l" rtl="0">
              <a:lnSpc>
                <a:spcPct val="90000"/>
              </a:lnSpc>
              <a:spcBef>
                <a:spcPts val="0"/>
              </a:spcBef>
              <a:spcAft>
                <a:spcPts val="0"/>
              </a:spcAft>
              <a:buClr>
                <a:srgbClr val="222222"/>
              </a:buClr>
              <a:buSzPct val="100000"/>
              <a:buChar char="•"/>
            </a:pPr>
            <a:r>
              <a:rPr lang="en-US" sz="2900" dirty="0">
                <a:solidFill>
                  <a:srgbClr val="222222"/>
                </a:solidFill>
              </a:rPr>
              <a:t>e.g. MSM: 29% received prevention interventions and 30% received HIV testing.</a:t>
            </a:r>
            <a:endParaRPr dirty="0"/>
          </a:p>
          <a:p>
            <a:pPr marL="685800" lvl="1" indent="-85915" algn="l" rtl="0">
              <a:lnSpc>
                <a:spcPct val="90000"/>
              </a:lnSpc>
              <a:spcBef>
                <a:spcPts val="0"/>
              </a:spcBef>
              <a:spcAft>
                <a:spcPts val="0"/>
              </a:spcAft>
              <a:buClr>
                <a:srgbClr val="222222"/>
              </a:buClr>
              <a:buSzPct val="100000"/>
              <a:buNone/>
            </a:pPr>
            <a:endParaRPr sz="2900" dirty="0"/>
          </a:p>
          <a:p>
            <a:pPr marL="228600" lvl="0" indent="-228600" algn="l" rtl="0">
              <a:lnSpc>
                <a:spcPct val="90000"/>
              </a:lnSpc>
              <a:spcBef>
                <a:spcPts val="1000"/>
              </a:spcBef>
              <a:spcAft>
                <a:spcPts val="0"/>
              </a:spcAft>
              <a:buClr>
                <a:srgbClr val="222222"/>
              </a:buClr>
              <a:buSzPct val="100000"/>
              <a:buChar char="•"/>
            </a:pPr>
            <a:r>
              <a:rPr lang="en-US" dirty="0">
                <a:solidFill>
                  <a:srgbClr val="222222"/>
                </a:solidFill>
              </a:rPr>
              <a:t>Further analytical inquiry of the behavioral profile of newly HIV diagnosed is needed: 50% of identified cases from rural areas, who are not matching the profile of key population networks currently reached by KP programs. </a:t>
            </a:r>
            <a:endParaRPr dirty="0"/>
          </a:p>
          <a:p>
            <a:pPr marL="228600" lvl="0" indent="-228600" algn="l" rtl="0">
              <a:lnSpc>
                <a:spcPct val="90000"/>
              </a:lnSpc>
              <a:spcBef>
                <a:spcPts val="1000"/>
              </a:spcBef>
              <a:spcAft>
                <a:spcPts val="0"/>
              </a:spcAft>
              <a:buClr>
                <a:srgbClr val="222222"/>
              </a:buClr>
              <a:buSzPct val="100000"/>
              <a:buChar char="•"/>
            </a:pPr>
            <a:r>
              <a:rPr lang="en-US" dirty="0">
                <a:solidFill>
                  <a:srgbClr val="222222"/>
                </a:solidFill>
              </a:rPr>
              <a:t>Changing drug scene -&gt; traditional harm reduction approaches may not be suitable for new and young people who use drugs. </a:t>
            </a:r>
            <a:r>
              <a:rPr lang="en-US" dirty="0"/>
              <a:t>Validation criteria are not flexible to include non-injecting groups of people who use drugs, NPS etc.</a:t>
            </a:r>
            <a:br>
              <a:rPr lang="en-US" dirty="0"/>
            </a:br>
            <a:endParaRPr dirty="0"/>
          </a:p>
          <a:p>
            <a:pPr marL="228600" lvl="0" indent="-228600" algn="l" rtl="0">
              <a:lnSpc>
                <a:spcPct val="90000"/>
              </a:lnSpc>
              <a:spcBef>
                <a:spcPts val="1000"/>
              </a:spcBef>
              <a:spcAft>
                <a:spcPts val="0"/>
              </a:spcAft>
              <a:buClr>
                <a:srgbClr val="222222"/>
              </a:buClr>
              <a:buSzPct val="100000"/>
              <a:buChar char="•"/>
            </a:pPr>
            <a:r>
              <a:rPr lang="en-US" dirty="0">
                <a:solidFill>
                  <a:srgbClr val="222222"/>
                </a:solidFill>
              </a:rPr>
              <a:t>Insufficient integration of TB and HIV services at the NGO level to provide services to key populations.</a:t>
            </a:r>
            <a:endParaRPr dirty="0"/>
          </a:p>
          <a:p>
            <a:pPr marL="228600" lvl="0" indent="-228600" algn="l" rtl="0">
              <a:lnSpc>
                <a:spcPct val="90000"/>
              </a:lnSpc>
              <a:spcBef>
                <a:spcPts val="1000"/>
              </a:spcBef>
              <a:spcAft>
                <a:spcPts val="0"/>
              </a:spcAft>
              <a:buClr>
                <a:srgbClr val="222222"/>
              </a:buClr>
              <a:buSzPct val="100000"/>
              <a:buChar char="•"/>
            </a:pPr>
            <a:r>
              <a:rPr lang="en-US" dirty="0"/>
              <a:t>Delayed adoption of service package costing at the national level</a:t>
            </a:r>
            <a:endParaRPr dirty="0"/>
          </a:p>
          <a:p>
            <a:pPr marL="228600" lvl="0" indent="-228600" algn="l" rtl="0">
              <a:lnSpc>
                <a:spcPct val="90000"/>
              </a:lnSpc>
              <a:spcBef>
                <a:spcPts val="1000"/>
              </a:spcBef>
              <a:spcAft>
                <a:spcPts val="0"/>
              </a:spcAft>
              <a:buClr>
                <a:srgbClr val="222222"/>
              </a:buClr>
              <a:buSzPct val="100000"/>
              <a:buChar char="•"/>
            </a:pPr>
            <a:r>
              <a:rPr lang="en-US" dirty="0">
                <a:solidFill>
                  <a:srgbClr val="222222"/>
                </a:solidFill>
              </a:rPr>
              <a:t>Limitation of outcome payment mechanism (per people covered) and inconsistency with reporting:</a:t>
            </a:r>
            <a:endParaRPr dirty="0"/>
          </a:p>
          <a:p>
            <a:pPr marL="685800" lvl="1" indent="-228600" algn="l" rtl="0">
              <a:lnSpc>
                <a:spcPct val="90000"/>
              </a:lnSpc>
              <a:spcBef>
                <a:spcPts val="500"/>
              </a:spcBef>
              <a:spcAft>
                <a:spcPts val="0"/>
              </a:spcAft>
              <a:buClr>
                <a:srgbClr val="222222"/>
              </a:buClr>
              <a:buSzPct val="100000"/>
              <a:buChar char="•"/>
            </a:pPr>
            <a:r>
              <a:rPr lang="en-US" dirty="0">
                <a:solidFill>
                  <a:srgbClr val="222222"/>
                </a:solidFill>
              </a:rPr>
              <a:t>Payment that is 100% dependent on coverage incentivizes reaching quantitative indicators, reducing the quality of services</a:t>
            </a:r>
            <a:endParaRPr dirty="0"/>
          </a:p>
          <a:p>
            <a:pPr marL="685800" lvl="1" indent="-228600" algn="l" rtl="0">
              <a:lnSpc>
                <a:spcPct val="90000"/>
              </a:lnSpc>
              <a:spcBef>
                <a:spcPts val="500"/>
              </a:spcBef>
              <a:spcAft>
                <a:spcPts val="0"/>
              </a:spcAft>
              <a:buClr>
                <a:srgbClr val="222222"/>
              </a:buClr>
              <a:buSzPct val="100000"/>
              <a:buChar char="•"/>
            </a:pPr>
            <a:r>
              <a:rPr lang="en-US" dirty="0">
                <a:solidFill>
                  <a:srgbClr val="222222"/>
                </a:solidFill>
              </a:rPr>
              <a:t>While payment focuses on result,  the reporting focuses on the process;  </a:t>
            </a:r>
          </a:p>
          <a:p>
            <a:pPr marL="685800" lvl="1" indent="-228600" algn="l" rtl="0">
              <a:lnSpc>
                <a:spcPct val="90000"/>
              </a:lnSpc>
              <a:spcBef>
                <a:spcPts val="500"/>
              </a:spcBef>
              <a:spcAft>
                <a:spcPts val="0"/>
              </a:spcAft>
              <a:buClr>
                <a:srgbClr val="222222"/>
              </a:buClr>
              <a:buSzPct val="100000"/>
              <a:buChar char="•"/>
            </a:pPr>
            <a:endParaRPr lang="en-US" dirty="0">
              <a:solidFill>
                <a:srgbClr val="222222"/>
              </a:solidFill>
            </a:endParaRPr>
          </a:p>
          <a:p>
            <a:pPr marL="228600" indent="-228600">
              <a:spcBef>
                <a:spcPts val="500"/>
              </a:spcBef>
              <a:buClr>
                <a:srgbClr val="222222"/>
              </a:buClr>
              <a:buSzPct val="100000"/>
            </a:pPr>
            <a:r>
              <a:rPr lang="en-US" dirty="0">
                <a:solidFill>
                  <a:srgbClr val="222222"/>
                </a:solidFill>
              </a:rPr>
              <a:t>Lack of continued service delivery for prevention services provided by CNAM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7"/>
          <p:cNvSpPr txBox="1">
            <a:spLocks noGrp="1"/>
          </p:cNvSpPr>
          <p:nvPr>
            <p:ph type="title"/>
          </p:nvPr>
        </p:nvSpPr>
        <p:spPr>
          <a:xfrm>
            <a:off x="105727" y="-15255"/>
            <a:ext cx="119805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900">
                <a:solidFill>
                  <a:srgbClr val="00205C"/>
                </a:solidFill>
                <a:latin typeface="Calibri"/>
                <a:ea typeface="Calibri"/>
                <a:cs typeface="Calibri"/>
                <a:sym typeface="Calibri"/>
              </a:rPr>
              <a:t>Prevention in key populations: recommendations</a:t>
            </a:r>
            <a:endParaRPr sz="2900">
              <a:solidFill>
                <a:srgbClr val="00205C"/>
              </a:solidFill>
              <a:latin typeface="Calibri"/>
              <a:ea typeface="Calibri"/>
              <a:cs typeface="Calibri"/>
              <a:sym typeface="Calibri"/>
            </a:endParaRPr>
          </a:p>
        </p:txBody>
      </p:sp>
      <p:sp>
        <p:nvSpPr>
          <p:cNvPr id="689" name="Google Shape;689;p27"/>
          <p:cNvSpPr txBox="1">
            <a:spLocks noGrp="1"/>
          </p:cNvSpPr>
          <p:nvPr>
            <p:ph type="body" idx="1"/>
          </p:nvPr>
        </p:nvSpPr>
        <p:spPr>
          <a:xfrm>
            <a:off x="105728" y="1151860"/>
            <a:ext cx="11980544" cy="4859079"/>
          </a:xfrm>
          <a:prstGeom prst="rect">
            <a:avLst/>
          </a:prstGeom>
          <a:noFill/>
          <a:ln>
            <a:noFill/>
          </a:ln>
        </p:spPr>
        <p:txBody>
          <a:bodyPr spcFirstLastPara="1" wrap="square" lIns="91425" tIns="45700" rIns="91425" bIns="45700" anchor="t" anchorCtr="0">
            <a:normAutofit fontScale="85000" lnSpcReduction="20000"/>
          </a:bodyPr>
          <a:lstStyle/>
          <a:p>
            <a:pPr marL="228600" lvl="0" indent="-212911" algn="l" rtl="0">
              <a:lnSpc>
                <a:spcPct val="90000"/>
              </a:lnSpc>
              <a:spcBef>
                <a:spcPts val="0"/>
              </a:spcBef>
              <a:spcAft>
                <a:spcPts val="0"/>
              </a:spcAft>
              <a:buClr>
                <a:schemeClr val="dk1"/>
              </a:buClr>
              <a:buSzPct val="117647"/>
              <a:buChar char="•"/>
            </a:pPr>
            <a:r>
              <a:rPr lang="en-US" dirty="0"/>
              <a:t>Due to documented continued HIV transmission, prioritize s</a:t>
            </a:r>
            <a:r>
              <a:rPr lang="en-US" dirty="0">
                <a:solidFill>
                  <a:srgbClr val="000000"/>
                </a:solidFill>
              </a:rPr>
              <a:t>trengthening MSM program: expand reach, including </a:t>
            </a:r>
            <a:r>
              <a:rPr lang="en-US" sz="2800" dirty="0">
                <a:solidFill>
                  <a:srgbClr val="000000"/>
                </a:solidFill>
              </a:rPr>
              <a:t>geographic and into more hidden populations; improve service package, including improve attractiveness and </a:t>
            </a:r>
            <a:r>
              <a:rPr lang="en-US" dirty="0"/>
              <a:t>quality.</a:t>
            </a:r>
            <a:endParaRPr dirty="0"/>
          </a:p>
          <a:p>
            <a:pPr marL="228600" lvl="0" indent="-212911" algn="l" rtl="0">
              <a:lnSpc>
                <a:spcPct val="90000"/>
              </a:lnSpc>
              <a:spcBef>
                <a:spcPts val="1000"/>
              </a:spcBef>
              <a:spcAft>
                <a:spcPts val="0"/>
              </a:spcAft>
              <a:buClr>
                <a:schemeClr val="dk1"/>
              </a:buClr>
              <a:buSzPct val="117647"/>
              <a:buChar char="•"/>
            </a:pPr>
            <a:r>
              <a:rPr lang="en-US" dirty="0"/>
              <a:t>Focus on the continuation of provision of services for PWID. Reach non-injecting users, while adjusting validation criteria to allow coverage of users of new drugs, where transmission risks have been confirmed. Continue documentation of risks and evidence of higher HIV prevalence.</a:t>
            </a:r>
            <a:endParaRPr dirty="0"/>
          </a:p>
          <a:p>
            <a:pPr marL="228600" lvl="0" indent="-212911" algn="l" rtl="0">
              <a:lnSpc>
                <a:spcPct val="90000"/>
              </a:lnSpc>
              <a:spcBef>
                <a:spcPts val="1000"/>
              </a:spcBef>
              <a:spcAft>
                <a:spcPts val="0"/>
              </a:spcAft>
              <a:buClr>
                <a:schemeClr val="dk1"/>
              </a:buClr>
              <a:buSzPct val="117647"/>
              <a:buChar char="•"/>
            </a:pPr>
            <a:r>
              <a:rPr lang="en-US" dirty="0"/>
              <a:t>Based on the analysis of profile of newly diagnosed, tailor geographic reach where pockets of transmission are documented.</a:t>
            </a:r>
            <a:endParaRPr dirty="0"/>
          </a:p>
          <a:p>
            <a:pPr marL="228600" lvl="0" indent="-212911" algn="l" rtl="0">
              <a:lnSpc>
                <a:spcPct val="90000"/>
              </a:lnSpc>
              <a:spcBef>
                <a:spcPts val="1000"/>
              </a:spcBef>
              <a:spcAft>
                <a:spcPts val="0"/>
              </a:spcAft>
              <a:buClr>
                <a:schemeClr val="dk1"/>
              </a:buClr>
              <a:buSzPct val="117647"/>
              <a:buChar char="•"/>
            </a:pPr>
            <a:r>
              <a:rPr lang="en-US" dirty="0"/>
              <a:t>Further refine payment mechanisms to ensure service continuity, increase focus on quality, reduce incentives to focus only on coverage and incentivize performance. Combination payment methods could include:</a:t>
            </a:r>
            <a:endParaRPr dirty="0"/>
          </a:p>
          <a:p>
            <a:pPr marL="685800" lvl="1" indent="-212911" algn="l" rtl="0">
              <a:lnSpc>
                <a:spcPct val="90000"/>
              </a:lnSpc>
              <a:spcBef>
                <a:spcPts val="500"/>
              </a:spcBef>
              <a:spcAft>
                <a:spcPts val="0"/>
              </a:spcAft>
              <a:buClr>
                <a:schemeClr val="dk1"/>
              </a:buClr>
              <a:buSzPct val="137254"/>
              <a:buChar char="•"/>
            </a:pPr>
            <a:r>
              <a:rPr lang="en-US" dirty="0" err="1"/>
              <a:t>capitation+per</a:t>
            </a:r>
            <a:r>
              <a:rPr lang="en-US" dirty="0"/>
              <a:t> service;</a:t>
            </a:r>
            <a:endParaRPr dirty="0"/>
          </a:p>
          <a:p>
            <a:pPr marL="685800" lvl="1" indent="-212911" algn="l" rtl="0">
              <a:lnSpc>
                <a:spcPct val="90000"/>
              </a:lnSpc>
              <a:spcBef>
                <a:spcPts val="500"/>
              </a:spcBef>
              <a:spcAft>
                <a:spcPts val="0"/>
              </a:spcAft>
              <a:buClr>
                <a:schemeClr val="dk1"/>
              </a:buClr>
              <a:buSzPct val="137254"/>
              <a:buChar char="•"/>
            </a:pPr>
            <a:r>
              <a:rPr lang="en-US" dirty="0" err="1"/>
              <a:t>capitation+pay-for-results</a:t>
            </a:r>
            <a:r>
              <a:rPr lang="en-US" dirty="0"/>
              <a:t> (reaching high testing coverage among those covered with prevention; new HIV detection.</a:t>
            </a:r>
            <a:endParaRPr dirty="0"/>
          </a:p>
          <a:p>
            <a:pPr marL="228600" lvl="0" indent="-212911" algn="l" rtl="0">
              <a:lnSpc>
                <a:spcPct val="90000"/>
              </a:lnSpc>
              <a:spcBef>
                <a:spcPts val="1000"/>
              </a:spcBef>
              <a:spcAft>
                <a:spcPts val="0"/>
              </a:spcAft>
              <a:buClr>
                <a:schemeClr val="dk1"/>
              </a:buClr>
              <a:buSzPct val="102941"/>
              <a:buChar char="•"/>
            </a:pPr>
            <a:r>
              <a:rPr lang="en-US" sz="3200" dirty="0"/>
              <a:t>Further seek integration of TB and HIV services for key and vulnerable populations. </a:t>
            </a:r>
            <a:endParaRPr sz="3200" dirty="0"/>
          </a:p>
          <a:p>
            <a:pPr marL="228600" lvl="0" indent="-50800" algn="l" rtl="0">
              <a:lnSpc>
                <a:spcPct val="90000"/>
              </a:lnSpc>
              <a:spcBef>
                <a:spcPts val="1000"/>
              </a:spcBef>
              <a:spcAft>
                <a:spcPts val="0"/>
              </a:spcAft>
              <a:buClr>
                <a:schemeClr val="dk1"/>
              </a:buClr>
              <a:buSzPct val="117647"/>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latin typeface="Calibri"/>
                <a:ea typeface="Calibri"/>
                <a:cs typeface="Calibri"/>
                <a:sym typeface="Calibri"/>
              </a:rPr>
              <a:t>OAMT: Context</a:t>
            </a:r>
            <a:endParaRPr/>
          </a:p>
        </p:txBody>
      </p:sp>
      <p:sp>
        <p:nvSpPr>
          <p:cNvPr id="695" name="Google Shape;695;p28"/>
          <p:cNvSpPr txBox="1">
            <a:spLocks noGrp="1"/>
          </p:cNvSpPr>
          <p:nvPr>
            <p:ph type="body" idx="1"/>
          </p:nvPr>
        </p:nvSpPr>
        <p:spPr>
          <a:xfrm>
            <a:off x="673100" y="1571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latin typeface="Calibri"/>
                <a:ea typeface="Calibri"/>
                <a:cs typeface="Calibri"/>
                <a:sym typeface="Calibri"/>
              </a:rPr>
              <a:t>OAMT available in Moldova since 2004 in civilian sector and since 2005 in prisons</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OAMT is an essential part of HIV/AIDS Program 2021-2025 and National anti Drug Strategy 2020-2027</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Since 2019 funded by the state -  health insurance</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Currently available through 10 sites in civil sector, 13 sites in penitentiary system</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Buprenorphine introduced since 2018</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Methadone and buprenorphine included in the list of essential medicines and procurement done by the state </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Dosing: 60-70 mg for methadone, 12-14 mg for buprenorphine</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Focus on long-term treatment</a:t>
            </a:r>
            <a:endParaRPr sz="24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Scope of HIV Programme Review</a:t>
            </a:r>
            <a:endParaRPr/>
          </a:p>
        </p:txBody>
      </p:sp>
      <p:sp>
        <p:nvSpPr>
          <p:cNvPr id="475" name="Google Shape;475;p3"/>
          <p:cNvSpPr txBox="1">
            <a:spLocks noGrp="1"/>
          </p:cNvSpPr>
          <p:nvPr>
            <p:ph type="body" idx="1"/>
          </p:nvPr>
        </p:nvSpPr>
        <p:spPr>
          <a:xfrm>
            <a:off x="457200" y="1225280"/>
            <a:ext cx="11277600" cy="482631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2400" b="1">
                <a:latin typeface="Calibri"/>
                <a:ea typeface="Calibri"/>
                <a:cs typeface="Calibri"/>
                <a:sym typeface="Calibri"/>
              </a:rPr>
              <a:t>Objective: </a:t>
            </a:r>
            <a:r>
              <a:rPr lang="en-US" sz="2400">
                <a:latin typeface="Calibri"/>
                <a:ea typeface="Calibri"/>
                <a:cs typeface="Calibri"/>
                <a:sym typeface="Calibri"/>
              </a:rPr>
              <a:t>to assess the progress and challenges faced in implementing the National Program on HIV and sexually transmitted infections 2022-2025 and to provide recommendations </a:t>
            </a:r>
            <a:endParaRPr/>
          </a:p>
          <a:p>
            <a:pPr marL="0" lvl="0" indent="0" algn="l" rtl="0">
              <a:lnSpc>
                <a:spcPct val="100000"/>
              </a:lnSpc>
              <a:spcBef>
                <a:spcPts val="1000"/>
              </a:spcBef>
              <a:spcAft>
                <a:spcPts val="0"/>
              </a:spcAft>
              <a:buClr>
                <a:schemeClr val="dk1"/>
              </a:buClr>
              <a:buSzPct val="100000"/>
              <a:buNone/>
            </a:pPr>
            <a:r>
              <a:rPr lang="en-US" sz="2400" b="1">
                <a:latin typeface="Calibri"/>
                <a:ea typeface="Calibri"/>
                <a:cs typeface="Calibri"/>
                <a:sym typeface="Calibri"/>
              </a:rPr>
              <a:t>Key Focus Areas</a:t>
            </a:r>
            <a:endParaRPr/>
          </a:p>
          <a:p>
            <a:pPr marL="228600" lvl="0" indent="-228600" algn="l" rtl="0">
              <a:lnSpc>
                <a:spcPct val="100000"/>
              </a:lnSpc>
              <a:spcBef>
                <a:spcPts val="1000"/>
              </a:spcBef>
              <a:spcAft>
                <a:spcPts val="0"/>
              </a:spcAft>
              <a:buClr>
                <a:schemeClr val="dk1"/>
              </a:buClr>
              <a:buSzPct val="100000"/>
              <a:buChar char="•"/>
            </a:pPr>
            <a:r>
              <a:rPr lang="en-US" sz="2400"/>
              <a:t>Governance and overall coordination</a:t>
            </a:r>
            <a:endParaRPr/>
          </a:p>
          <a:p>
            <a:pPr marL="228600" lvl="0" indent="-228600" algn="l" rtl="0">
              <a:lnSpc>
                <a:spcPct val="100000"/>
              </a:lnSpc>
              <a:spcBef>
                <a:spcPts val="1000"/>
              </a:spcBef>
              <a:spcAft>
                <a:spcPts val="0"/>
              </a:spcAft>
              <a:buClr>
                <a:schemeClr val="dk1"/>
              </a:buClr>
              <a:buSzPct val="100000"/>
              <a:buChar char="•"/>
            </a:pPr>
            <a:r>
              <a:rPr lang="en-US" sz="2400"/>
              <a:t>Sustainability and financing, service delivery, including decentralization</a:t>
            </a:r>
            <a:endParaRPr/>
          </a:p>
          <a:p>
            <a:pPr marL="228600" lvl="0" indent="-228600" algn="l" rtl="0">
              <a:lnSpc>
                <a:spcPct val="100000"/>
              </a:lnSpc>
              <a:spcBef>
                <a:spcPts val="1000"/>
              </a:spcBef>
              <a:spcAft>
                <a:spcPts val="0"/>
              </a:spcAft>
              <a:buClr>
                <a:schemeClr val="dk1"/>
              </a:buClr>
              <a:buSzPct val="100000"/>
              <a:buChar char="•"/>
            </a:pPr>
            <a:r>
              <a:rPr lang="en-US" sz="2400">
                <a:latin typeface="Calibri"/>
                <a:ea typeface="Calibri"/>
                <a:cs typeface="Calibri"/>
                <a:sym typeface="Calibri"/>
              </a:rPr>
              <a:t>Epidemic patterns, surveillance and data systems</a:t>
            </a:r>
            <a:endParaRPr sz="2400">
              <a:latin typeface="Calibri"/>
              <a:ea typeface="Calibri"/>
              <a:cs typeface="Calibri"/>
              <a:sym typeface="Calibri"/>
            </a:endParaRPr>
          </a:p>
          <a:p>
            <a:pPr marL="228600" lvl="0" indent="-228600" algn="l" rtl="0">
              <a:lnSpc>
                <a:spcPct val="100000"/>
              </a:lnSpc>
              <a:spcBef>
                <a:spcPts val="1000"/>
              </a:spcBef>
              <a:spcAft>
                <a:spcPts val="0"/>
              </a:spcAft>
              <a:buClr>
                <a:schemeClr val="dk1"/>
              </a:buClr>
              <a:buSzPct val="100000"/>
              <a:buChar char="•"/>
            </a:pPr>
            <a:r>
              <a:rPr lang="en-US" sz="2400">
                <a:latin typeface="Calibri"/>
                <a:ea typeface="Calibri"/>
                <a:cs typeface="Calibri"/>
                <a:sym typeface="Calibri"/>
              </a:rPr>
              <a:t>Prevention services for key populations and other groups</a:t>
            </a:r>
            <a:endParaRPr/>
          </a:p>
          <a:p>
            <a:pPr marL="228600" lvl="0" indent="-228600" algn="l" rtl="0">
              <a:lnSpc>
                <a:spcPct val="100000"/>
              </a:lnSpc>
              <a:spcBef>
                <a:spcPts val="1000"/>
              </a:spcBef>
              <a:spcAft>
                <a:spcPts val="0"/>
              </a:spcAft>
              <a:buClr>
                <a:schemeClr val="dk1"/>
              </a:buClr>
              <a:buSzPct val="100000"/>
              <a:buChar char="•"/>
            </a:pPr>
            <a:r>
              <a:rPr lang="en-US" sz="2400">
                <a:latin typeface="Calibri"/>
                <a:ea typeface="Calibri"/>
                <a:cs typeface="Calibri"/>
                <a:sym typeface="Calibri"/>
              </a:rPr>
              <a:t>OAMT</a:t>
            </a:r>
            <a:endParaRPr/>
          </a:p>
          <a:p>
            <a:pPr marL="228600" lvl="0" indent="-228600" algn="l" rtl="0">
              <a:lnSpc>
                <a:spcPct val="100000"/>
              </a:lnSpc>
              <a:spcBef>
                <a:spcPts val="1000"/>
              </a:spcBef>
              <a:spcAft>
                <a:spcPts val="0"/>
              </a:spcAft>
              <a:buClr>
                <a:schemeClr val="dk1"/>
              </a:buClr>
              <a:buSzPct val="100000"/>
              <a:buChar char="•"/>
            </a:pPr>
            <a:r>
              <a:rPr lang="en-US" sz="2400">
                <a:latin typeface="Calibri"/>
                <a:ea typeface="Calibri"/>
                <a:cs typeface="Calibri"/>
                <a:sym typeface="Calibri"/>
              </a:rPr>
              <a:t>HIV testing policy and service delivery and the lab component</a:t>
            </a:r>
            <a:endParaRPr sz="2400">
              <a:latin typeface="Calibri"/>
              <a:ea typeface="Calibri"/>
              <a:cs typeface="Calibri"/>
              <a:sym typeface="Calibri"/>
            </a:endParaRPr>
          </a:p>
          <a:p>
            <a:pPr marL="228600" lvl="0" indent="-228600" algn="l" rtl="0">
              <a:lnSpc>
                <a:spcPct val="100000"/>
              </a:lnSpc>
              <a:spcBef>
                <a:spcPts val="1000"/>
              </a:spcBef>
              <a:spcAft>
                <a:spcPts val="0"/>
              </a:spcAft>
              <a:buClr>
                <a:schemeClr val="dk1"/>
              </a:buClr>
              <a:buSzPct val="100000"/>
              <a:buChar char="•"/>
            </a:pPr>
            <a:r>
              <a:rPr lang="en-US" sz="2400">
                <a:latin typeface="Calibri"/>
                <a:ea typeface="Calibri"/>
                <a:cs typeface="Calibri"/>
                <a:sym typeface="Calibri"/>
              </a:rPr>
              <a:t>HIV treatment policy and service delivery</a:t>
            </a:r>
            <a:endParaRPr/>
          </a:p>
          <a:p>
            <a:pPr marL="228600" lvl="0" indent="-228600" algn="l" rtl="0">
              <a:lnSpc>
                <a:spcPct val="100000"/>
              </a:lnSpc>
              <a:spcBef>
                <a:spcPts val="1000"/>
              </a:spcBef>
              <a:spcAft>
                <a:spcPts val="0"/>
              </a:spcAft>
              <a:buClr>
                <a:schemeClr val="dk1"/>
              </a:buClr>
              <a:buSzPct val="100000"/>
              <a:buChar char="•"/>
            </a:pPr>
            <a:r>
              <a:rPr lang="en-US" sz="2400">
                <a:latin typeface="Calibri"/>
                <a:ea typeface="Calibri"/>
                <a:cs typeface="Calibri"/>
                <a:sym typeface="Calibri"/>
              </a:rPr>
              <a:t>TB/HIV coordination, management, integration</a:t>
            </a:r>
            <a:endParaRPr sz="2400">
              <a:latin typeface="Calibri"/>
              <a:ea typeface="Calibri"/>
              <a:cs typeface="Calibri"/>
              <a:sym typeface="Calibri"/>
            </a:endParaRPr>
          </a:p>
          <a:p>
            <a:pPr marL="228600" lvl="0" indent="-122872" algn="l" rtl="0">
              <a:lnSpc>
                <a:spcPct val="100000"/>
              </a:lnSpc>
              <a:spcBef>
                <a:spcPts val="1000"/>
              </a:spcBef>
              <a:spcAft>
                <a:spcPts val="0"/>
              </a:spcAft>
              <a:buClr>
                <a:schemeClr val="dk1"/>
              </a:buClr>
              <a:buSzPct val="100000"/>
              <a:buNone/>
            </a:pPr>
            <a:endParaRPr sz="1800"/>
          </a:p>
        </p:txBody>
      </p:sp>
      <p:sp>
        <p:nvSpPr>
          <p:cNvPr id="476" name="Google Shape;476;p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29"/>
          <p:cNvSpPr txBox="1">
            <a:spLocks noGrp="1"/>
          </p:cNvSpPr>
          <p:nvPr>
            <p:ph type="title"/>
          </p:nvPr>
        </p:nvSpPr>
        <p:spPr>
          <a:xfrm>
            <a:off x="508000" y="101601"/>
            <a:ext cx="10515600" cy="67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latin typeface="Calibri"/>
                <a:ea typeface="Calibri"/>
                <a:cs typeface="Calibri"/>
                <a:sym typeface="Calibri"/>
              </a:rPr>
              <a:t>OAMT: Achievements</a:t>
            </a:r>
            <a:endParaRPr/>
          </a:p>
        </p:txBody>
      </p:sp>
      <p:sp>
        <p:nvSpPr>
          <p:cNvPr id="701" name="Google Shape;701;p29"/>
          <p:cNvSpPr txBox="1">
            <a:spLocks noGrp="1"/>
          </p:cNvSpPr>
          <p:nvPr>
            <p:ph type="body" idx="1"/>
          </p:nvPr>
        </p:nvSpPr>
        <p:spPr>
          <a:xfrm>
            <a:off x="609600" y="776289"/>
            <a:ext cx="11226800" cy="6081711"/>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latin typeface="Calibri"/>
                <a:ea typeface="Calibri"/>
                <a:cs typeface="Calibri"/>
                <a:sym typeface="Calibri"/>
              </a:rPr>
              <a:t>Sustainability ensured through policy and funding arrangements</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Beneficial collaboration and TA from multilateral partners (UNAIDS/UNODC/WHO)</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Take home dosing (originally introduced during COVID) implemented on a reasonable scale – 35-70% depending on a location</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Innovative solutions</a:t>
            </a:r>
            <a:endParaRPr/>
          </a:p>
          <a:p>
            <a:pPr marL="685800" lvl="1" indent="-228600" algn="just" rtl="0">
              <a:lnSpc>
                <a:spcPct val="90000"/>
              </a:lnSpc>
              <a:spcBef>
                <a:spcPts val="500"/>
              </a:spcBef>
              <a:spcAft>
                <a:spcPts val="0"/>
              </a:spcAft>
              <a:buClr>
                <a:schemeClr val="dk1"/>
              </a:buClr>
              <a:buSzPts val="1800"/>
              <a:buChar char="•"/>
            </a:pPr>
            <a:r>
              <a:rPr lang="en-US" sz="1800">
                <a:latin typeface="Calibri"/>
                <a:ea typeface="Calibri"/>
                <a:cs typeface="Calibri"/>
                <a:sym typeface="Calibri"/>
              </a:rPr>
              <a:t>mobile application for OAMT, plastic cards, electronic system</a:t>
            </a:r>
            <a:endParaRPr sz="1800">
              <a:latin typeface="Calibri"/>
              <a:ea typeface="Calibri"/>
              <a:cs typeface="Calibri"/>
              <a:sym typeface="Calibri"/>
            </a:endParaRPr>
          </a:p>
          <a:p>
            <a:pPr marL="685800" lvl="1" indent="-228600" algn="just" rtl="0">
              <a:lnSpc>
                <a:spcPct val="90000"/>
              </a:lnSpc>
              <a:spcBef>
                <a:spcPts val="500"/>
              </a:spcBef>
              <a:spcAft>
                <a:spcPts val="0"/>
              </a:spcAft>
              <a:buClr>
                <a:schemeClr val="dk1"/>
              </a:buClr>
              <a:buSzPts val="1800"/>
              <a:buChar char="•"/>
            </a:pPr>
            <a:r>
              <a:rPr lang="en-US" sz="1800">
                <a:latin typeface="Calibri"/>
                <a:ea typeface="Calibri"/>
                <a:cs typeface="Calibri"/>
                <a:sym typeface="Calibri"/>
              </a:rPr>
              <a:t>video supported treatment to be introduced; video visit will be equal to face-to-face visit</a:t>
            </a:r>
            <a:endParaRPr sz="18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Clinical protocol regularly updated (to reflect the changing drug landscape and evidence)</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The system is able to rapidly respond to new challenges - provision of OAMT to refugees from Ukraine</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Good partnership with NGOs (psychosocial, testing and other services)</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Smooth transition / no interruption when arrested or released from prison</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Current work to reform drug legislation in the Parliament – should improve legal environment and facilitate demand for and utilization of OAMT</a:t>
            </a:r>
            <a:endParaRPr sz="2400">
              <a:latin typeface="Calibri"/>
              <a:ea typeface="Calibri"/>
              <a:cs typeface="Calibri"/>
              <a:sym typeface="Calibri"/>
            </a:endParaRPr>
          </a:p>
          <a:p>
            <a:pPr marL="228600" lvl="0" indent="-114300" algn="just" rtl="0">
              <a:lnSpc>
                <a:spcPct val="90000"/>
              </a:lnSpc>
              <a:spcBef>
                <a:spcPts val="1000"/>
              </a:spcBef>
              <a:spcAft>
                <a:spcPts val="0"/>
              </a:spcAft>
              <a:buClr>
                <a:schemeClr val="dk1"/>
              </a:buClr>
              <a:buSzPts val="1800"/>
              <a:buNone/>
            </a:pPr>
            <a:endParaRPr sz="18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0"/>
          <p:cNvSpPr txBox="1">
            <a:spLocks noGrp="1"/>
          </p:cNvSpPr>
          <p:nvPr>
            <p:ph type="title"/>
          </p:nvPr>
        </p:nvSpPr>
        <p:spPr>
          <a:xfrm>
            <a:off x="152400" y="1"/>
            <a:ext cx="11645900" cy="71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latin typeface="Calibri"/>
                <a:ea typeface="Calibri"/>
                <a:cs typeface="Calibri"/>
                <a:sym typeface="Calibri"/>
              </a:rPr>
              <a:t>OAMT: Challenges</a:t>
            </a:r>
            <a:endParaRPr/>
          </a:p>
        </p:txBody>
      </p:sp>
      <p:sp>
        <p:nvSpPr>
          <p:cNvPr id="707" name="Google Shape;707;p30"/>
          <p:cNvSpPr txBox="1">
            <a:spLocks noGrp="1"/>
          </p:cNvSpPr>
          <p:nvPr>
            <p:ph type="body" idx="1"/>
          </p:nvPr>
        </p:nvSpPr>
        <p:spPr>
          <a:xfrm>
            <a:off x="152400" y="758825"/>
            <a:ext cx="11798300" cy="609917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800"/>
              <a:buChar char="•"/>
            </a:pPr>
            <a:r>
              <a:rPr lang="en-US" sz="1800" dirty="0">
                <a:latin typeface="Calibri"/>
                <a:ea typeface="Calibri"/>
                <a:cs typeface="Calibri"/>
                <a:sym typeface="Calibri"/>
              </a:rPr>
              <a:t>Extremely low coverage – &lt;5% (611 patients out of estimated 12,900 with opioid dependence); modest targets – 14.9% by 2025</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No OAMT on Left Bank, despite efforts to introduce</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Mandatory inclusion into the narcological registry – major barrier affecting the demand and utilization of OAMT</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No formal referral schemes/protocols for coordinated care delivery (primary health care, psychiatry, other); all based on personal contacts</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“Per visit” reimbursement by CNAM – can be discouraging for doctors to provide take home doses</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No take-homes in some sites, even during the COVID</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OAMT is implemented only as HIV prevention</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Services can be delivered only by narcology service</a:t>
            </a:r>
            <a:endParaRPr dirty="0"/>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Antidrug Strategy 2020-2027 without costing and dedicated funding</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Quality of service not monitored</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Psychosocial component not a must; currently supported by the GF; fragmented provision</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Shortage of narcologists, negative attitudes and lack of understanding of OAMT among some narcologists</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Lack of awareness and interest from other medical specialties and medical facilities</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Negative impact of criminal subculture on the demand and utilization of OAMT in prisons</a:t>
            </a:r>
            <a:endParaRPr sz="18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1800"/>
              <a:buChar char="•"/>
            </a:pPr>
            <a:r>
              <a:rPr lang="en-US" sz="1800" dirty="0">
                <a:latin typeface="Calibri"/>
                <a:ea typeface="Calibri"/>
                <a:cs typeface="Calibri"/>
                <a:sym typeface="Calibri"/>
              </a:rPr>
              <a:t>Stigma and discrimination towards people on OAMT from the side of health workers, general public – all affecting OAMT</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1"/>
          <p:cNvSpPr txBox="1">
            <a:spLocks noGrp="1"/>
          </p:cNvSpPr>
          <p:nvPr>
            <p:ph type="title"/>
          </p:nvPr>
        </p:nvSpPr>
        <p:spPr>
          <a:xfrm>
            <a:off x="114300" y="71437"/>
            <a:ext cx="10515600" cy="5873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latin typeface="Calibri"/>
                <a:ea typeface="Calibri"/>
                <a:cs typeface="Calibri"/>
                <a:sym typeface="Calibri"/>
              </a:rPr>
              <a:t>OAMT: Recommendations (short-term)</a:t>
            </a:r>
            <a:endParaRPr/>
          </a:p>
        </p:txBody>
      </p:sp>
      <p:sp>
        <p:nvSpPr>
          <p:cNvPr id="713" name="Google Shape;713;p31"/>
          <p:cNvSpPr txBox="1">
            <a:spLocks noGrp="1"/>
          </p:cNvSpPr>
          <p:nvPr>
            <p:ph type="body" idx="1"/>
          </p:nvPr>
        </p:nvSpPr>
        <p:spPr>
          <a:xfrm>
            <a:off x="114300" y="674052"/>
            <a:ext cx="11912600" cy="594264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800"/>
              <a:buChar char="•"/>
            </a:pPr>
            <a:r>
              <a:rPr lang="en-US" dirty="0">
                <a:latin typeface="Calibri"/>
                <a:ea typeface="Calibri"/>
                <a:cs typeface="Calibri"/>
                <a:sym typeface="Calibri"/>
              </a:rPr>
              <a:t>Reform the system of narcology care; specifically – discontinue narcology registry</a:t>
            </a:r>
            <a:endParaRPr dirty="0">
              <a:latin typeface="Calibri"/>
              <a:ea typeface="Calibri"/>
              <a:cs typeface="Calibri"/>
              <a:sym typeface="Calibri"/>
            </a:endParaRPr>
          </a:p>
          <a:p>
            <a:pPr marL="228600" indent="-228600" algn="just">
              <a:buSzPts val="2800"/>
            </a:pPr>
            <a:r>
              <a:rPr lang="en-US" dirty="0"/>
              <a:t>Educate narcologists to prioritize evidence-based approaches (in which interventions like narcological registration have no place)</a:t>
            </a:r>
          </a:p>
          <a:p>
            <a:pPr marL="228600" lvl="0" indent="-228600" algn="just"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To scale up, consider alternative models of service provision and adapt regulations to allow the delivery through:</a:t>
            </a:r>
            <a:endParaRPr dirty="0">
              <a:latin typeface="Calibri"/>
              <a:ea typeface="Calibri"/>
              <a:cs typeface="Calibri"/>
              <a:sym typeface="Calibri"/>
            </a:endParaRPr>
          </a:p>
          <a:p>
            <a:pPr marL="685800" lvl="1" indent="-228600" algn="just" rtl="0">
              <a:lnSpc>
                <a:spcPct val="90000"/>
              </a:lnSpc>
              <a:spcBef>
                <a:spcPts val="500"/>
              </a:spcBef>
              <a:spcAft>
                <a:spcPts val="0"/>
              </a:spcAft>
              <a:buClr>
                <a:schemeClr val="dk1"/>
              </a:buClr>
              <a:buSzPts val="2000"/>
              <a:buChar char="•"/>
            </a:pPr>
            <a:r>
              <a:rPr lang="en-US" sz="2000" dirty="0">
                <a:latin typeface="Calibri"/>
                <a:ea typeface="Calibri"/>
                <a:cs typeface="Calibri"/>
                <a:sym typeface="Calibri"/>
              </a:rPr>
              <a:t>Primary healthcare</a:t>
            </a:r>
            <a:endParaRPr sz="2000" dirty="0">
              <a:latin typeface="Calibri"/>
              <a:ea typeface="Calibri"/>
              <a:cs typeface="Calibri"/>
              <a:sym typeface="Calibri"/>
            </a:endParaRPr>
          </a:p>
          <a:p>
            <a:pPr marL="685800" lvl="1" indent="-228600" algn="just" rtl="0">
              <a:lnSpc>
                <a:spcPct val="90000"/>
              </a:lnSpc>
              <a:spcBef>
                <a:spcPts val="500"/>
              </a:spcBef>
              <a:spcAft>
                <a:spcPts val="0"/>
              </a:spcAft>
              <a:buClr>
                <a:schemeClr val="dk1"/>
              </a:buClr>
              <a:buSzPts val="2000"/>
              <a:buChar char="•"/>
            </a:pPr>
            <a:r>
              <a:rPr lang="en-US" sz="2000" dirty="0">
                <a:latin typeface="Calibri"/>
                <a:ea typeface="Calibri"/>
                <a:cs typeface="Calibri"/>
                <a:sym typeface="Calibri"/>
              </a:rPr>
              <a:t>Private providers</a:t>
            </a:r>
            <a:endParaRPr sz="2000" dirty="0">
              <a:latin typeface="Calibri"/>
              <a:ea typeface="Calibri"/>
              <a:cs typeface="Calibri"/>
              <a:sym typeface="Calibri"/>
            </a:endParaRPr>
          </a:p>
          <a:p>
            <a:pPr marL="685800" lvl="1" indent="-228600" algn="just" rtl="0">
              <a:lnSpc>
                <a:spcPct val="90000"/>
              </a:lnSpc>
              <a:spcBef>
                <a:spcPts val="500"/>
              </a:spcBef>
              <a:spcAft>
                <a:spcPts val="0"/>
              </a:spcAft>
              <a:buClr>
                <a:schemeClr val="dk1"/>
              </a:buClr>
              <a:buSzPts val="2000"/>
              <a:buChar char="•"/>
            </a:pPr>
            <a:r>
              <a:rPr lang="en-US" sz="2000" dirty="0">
                <a:latin typeface="Calibri"/>
                <a:ea typeface="Calibri"/>
                <a:cs typeface="Calibri"/>
                <a:sym typeface="Calibri"/>
              </a:rPr>
              <a:t>Dispensing through pharmacies</a:t>
            </a:r>
            <a:endParaRPr dirty="0"/>
          </a:p>
          <a:p>
            <a:pPr marL="685800" lvl="1" indent="-228600" algn="just" rtl="0">
              <a:lnSpc>
                <a:spcPct val="90000"/>
              </a:lnSpc>
              <a:spcBef>
                <a:spcPts val="500"/>
              </a:spcBef>
              <a:spcAft>
                <a:spcPts val="0"/>
              </a:spcAft>
              <a:buClr>
                <a:schemeClr val="dk1"/>
              </a:buClr>
              <a:buSzPts val="2000"/>
              <a:buChar char="•"/>
            </a:pPr>
            <a:r>
              <a:rPr lang="en-US" sz="2000" dirty="0">
                <a:latin typeface="Calibri"/>
                <a:ea typeface="Calibri"/>
                <a:cs typeface="Calibri"/>
                <a:sym typeface="Calibri"/>
              </a:rPr>
              <a:t>Mobile clinics</a:t>
            </a:r>
            <a:endParaRPr sz="2000" dirty="0">
              <a:latin typeface="Calibri"/>
              <a:ea typeface="Calibri"/>
              <a:cs typeface="Calibri"/>
              <a:sym typeface="Calibri"/>
            </a:endParaRPr>
          </a:p>
          <a:p>
            <a:pPr marL="228600" lvl="0" indent="-228600" algn="just" rtl="0">
              <a:lnSpc>
                <a:spcPct val="90000"/>
              </a:lnSpc>
              <a:spcBef>
                <a:spcPts val="1800"/>
              </a:spcBef>
              <a:spcAft>
                <a:spcPts val="0"/>
              </a:spcAft>
              <a:buClr>
                <a:schemeClr val="dk1"/>
              </a:buClr>
              <a:buSzPts val="2800"/>
              <a:buChar char="•"/>
            </a:pPr>
            <a:r>
              <a:rPr lang="en-US" dirty="0">
                <a:latin typeface="Calibri"/>
                <a:ea typeface="Calibri"/>
                <a:cs typeface="Calibri"/>
                <a:sym typeface="Calibri"/>
              </a:rPr>
              <a:t>Revise system of reimbursement – not “per visit”, but per treated case; introduce incentivized system to encourage specialized facilities to scale up treatment</a:t>
            </a:r>
            <a:endParaRPr dirty="0"/>
          </a:p>
          <a:p>
            <a:pPr marL="228600" lvl="0" indent="-228600" algn="just" rtl="0">
              <a:lnSpc>
                <a:spcPct val="90000"/>
              </a:lnSpc>
              <a:spcBef>
                <a:spcPts val="1800"/>
              </a:spcBef>
              <a:spcAft>
                <a:spcPts val="0"/>
              </a:spcAft>
              <a:buClr>
                <a:schemeClr val="dk1"/>
              </a:buClr>
              <a:buSzPts val="2800"/>
              <a:buChar char="•"/>
            </a:pPr>
            <a:r>
              <a:rPr lang="en-US" dirty="0">
                <a:latin typeface="Calibri"/>
                <a:ea typeface="Calibri"/>
                <a:cs typeface="Calibri"/>
                <a:sym typeface="Calibri"/>
              </a:rPr>
              <a:t>Develop and implement referral protocols to ensure coordinated/integrated care that responds to various needs of clients</a:t>
            </a:r>
            <a:endParaRPr dirty="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2"/>
          <p:cNvSpPr txBox="1">
            <a:spLocks noGrp="1"/>
          </p:cNvSpPr>
          <p:nvPr>
            <p:ph type="title"/>
          </p:nvPr>
        </p:nvSpPr>
        <p:spPr>
          <a:xfrm>
            <a:off x="101600" y="70010"/>
            <a:ext cx="11252200" cy="5902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latin typeface="Calibri"/>
                <a:ea typeface="Calibri"/>
                <a:cs typeface="Calibri"/>
                <a:sym typeface="Calibri"/>
              </a:rPr>
              <a:t>OAMT: Recommendations (broad long-term)</a:t>
            </a:r>
            <a:endParaRPr/>
          </a:p>
        </p:txBody>
      </p:sp>
      <p:sp>
        <p:nvSpPr>
          <p:cNvPr id="719" name="Google Shape;719;p32"/>
          <p:cNvSpPr txBox="1">
            <a:spLocks noGrp="1"/>
          </p:cNvSpPr>
          <p:nvPr>
            <p:ph type="body" idx="1"/>
          </p:nvPr>
        </p:nvSpPr>
        <p:spPr>
          <a:xfrm>
            <a:off x="101600" y="685484"/>
            <a:ext cx="11798300" cy="580405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latin typeface="Calibri"/>
                <a:ea typeface="Calibri"/>
                <a:cs typeface="Calibri"/>
                <a:sym typeface="Calibri"/>
              </a:rPr>
              <a:t>Further reform the system of graduate and in-service (post diploma) education for substance use disorders</a:t>
            </a:r>
            <a:r>
              <a:rPr lang="en-US" sz="2400">
                <a:solidFill>
                  <a:srgbClr val="FF0000"/>
                </a:solidFill>
                <a:latin typeface="Calibri"/>
                <a:ea typeface="Calibri"/>
                <a:cs typeface="Calibri"/>
                <a:sym typeface="Calibri"/>
              </a:rPr>
              <a:t> </a:t>
            </a:r>
            <a:r>
              <a:rPr lang="en-US" sz="2400">
                <a:latin typeface="Calibri"/>
                <a:ea typeface="Calibri"/>
                <a:cs typeface="Calibri"/>
                <a:sym typeface="Calibri"/>
              </a:rPr>
              <a:t>professionals that would prioritize up to date evidence and international best practice and recommendations</a:t>
            </a:r>
            <a:endParaRPr/>
          </a:p>
          <a:p>
            <a:pPr marL="228600" lvl="0" indent="-76200" algn="just"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Develop evidence-based standards of care and train all medical personnel </a:t>
            </a:r>
            <a:endParaRPr/>
          </a:p>
          <a:p>
            <a:pPr marL="228600" lvl="0" indent="-76200" algn="just"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Develop and introduce quality monitoring mechanisms to ensure service providers’ adherence to standards</a:t>
            </a:r>
            <a:endParaRPr/>
          </a:p>
          <a:p>
            <a:pPr marL="228600" lvl="0" indent="-76200" algn="just"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Coordination and management at the national level</a:t>
            </a:r>
            <a:endParaRPr/>
          </a:p>
          <a:p>
            <a:pPr marL="685800" lvl="1" indent="-228600" algn="just" rtl="0">
              <a:lnSpc>
                <a:spcPct val="90000"/>
              </a:lnSpc>
              <a:spcBef>
                <a:spcPts val="500"/>
              </a:spcBef>
              <a:spcAft>
                <a:spcPts val="0"/>
              </a:spcAft>
              <a:buClr>
                <a:schemeClr val="dk1"/>
              </a:buClr>
              <a:buSzPts val="1800"/>
              <a:buChar char="•"/>
            </a:pPr>
            <a:r>
              <a:rPr lang="en-US" sz="1800">
                <a:latin typeface="Calibri"/>
                <a:ea typeface="Calibri"/>
                <a:cs typeface="Calibri"/>
                <a:sym typeface="Calibri"/>
              </a:rPr>
              <a:t>As provided by the National Antidrug Strategy, develop subsequent action plans with specific quantifiable objectives/targets, costing and funding</a:t>
            </a:r>
            <a:endParaRPr/>
          </a:p>
          <a:p>
            <a:pPr marL="685800" lvl="1" indent="-228600" algn="just" rtl="0">
              <a:lnSpc>
                <a:spcPct val="90000"/>
              </a:lnSpc>
              <a:spcBef>
                <a:spcPts val="500"/>
              </a:spcBef>
              <a:spcAft>
                <a:spcPts val="0"/>
              </a:spcAft>
              <a:buClr>
                <a:schemeClr val="dk1"/>
              </a:buClr>
              <a:buSzPts val="1800"/>
              <a:buChar char="•"/>
            </a:pPr>
            <a:r>
              <a:rPr lang="en-US" sz="1800">
                <a:latin typeface="Calibri"/>
                <a:ea typeface="Calibri"/>
                <a:cs typeface="Calibri"/>
                <a:sym typeface="Calibri"/>
              </a:rPr>
              <a:t>Ensure that the responsible coordination body is effectively functioning</a:t>
            </a:r>
            <a:endParaRPr/>
          </a:p>
          <a:p>
            <a:pPr marL="685800" lvl="1" indent="-228600" algn="just" rtl="0">
              <a:lnSpc>
                <a:spcPct val="90000"/>
              </a:lnSpc>
              <a:spcBef>
                <a:spcPts val="500"/>
              </a:spcBef>
              <a:spcAft>
                <a:spcPts val="0"/>
              </a:spcAft>
              <a:buClr>
                <a:schemeClr val="dk1"/>
              </a:buClr>
              <a:buSzPts val="1800"/>
              <a:buChar char="•"/>
            </a:pPr>
            <a:r>
              <a:rPr lang="en-US" sz="1800">
                <a:latin typeface="Calibri"/>
                <a:ea typeface="Calibri"/>
                <a:cs typeface="Calibri"/>
                <a:sym typeface="Calibri"/>
              </a:rPr>
              <a:t>Make sure OAMT is considered not only as an HIV prevention, but as an integral element of treatment for SUD</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Consider increasing funding for substance use treatment </a:t>
            </a:r>
            <a:endParaRPr/>
          </a:p>
          <a:p>
            <a:pPr marL="228600" lvl="0" indent="-114300" algn="just" rtl="0">
              <a:lnSpc>
                <a:spcPct val="90000"/>
              </a:lnSpc>
              <a:spcBef>
                <a:spcPts val="1000"/>
              </a:spcBef>
              <a:spcAft>
                <a:spcPts val="0"/>
              </a:spcAft>
              <a:buClr>
                <a:schemeClr val="dk1"/>
              </a:buClr>
              <a:buSzPts val="1800"/>
              <a:buNone/>
            </a:pPr>
            <a:endParaRPr sz="18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3"/>
          <p:cNvSpPr txBox="1">
            <a:spLocks noGrp="1"/>
          </p:cNvSpPr>
          <p:nvPr>
            <p:ph type="title"/>
          </p:nvPr>
        </p:nvSpPr>
        <p:spPr>
          <a:xfrm>
            <a:off x="335280" y="49688"/>
            <a:ext cx="11277600" cy="631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2900"/>
              <a:buFont typeface="Calibri"/>
              <a:buNone/>
            </a:pPr>
            <a:r>
              <a:rPr lang="en-US" sz="2900">
                <a:solidFill>
                  <a:srgbClr val="00205C"/>
                </a:solidFill>
                <a:latin typeface="Calibri"/>
                <a:ea typeface="Calibri"/>
                <a:cs typeface="Calibri"/>
                <a:sym typeface="Calibri"/>
              </a:rPr>
              <a:t>Testing and laboratory support </a:t>
            </a:r>
            <a:endParaRPr sz="2900">
              <a:solidFill>
                <a:srgbClr val="00205C"/>
              </a:solidFill>
              <a:latin typeface="Calibri"/>
              <a:ea typeface="Calibri"/>
              <a:cs typeface="Calibri"/>
              <a:sym typeface="Calibri"/>
            </a:endParaRPr>
          </a:p>
        </p:txBody>
      </p:sp>
      <p:sp>
        <p:nvSpPr>
          <p:cNvPr id="725" name="Google Shape;725;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726" name="Google Shape;72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727" name="Google Shape;72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graphicFrame>
        <p:nvGraphicFramePr>
          <p:cNvPr id="728" name="Google Shape;728;p33"/>
          <p:cNvGraphicFramePr/>
          <p:nvPr/>
        </p:nvGraphicFramePr>
        <p:xfrm>
          <a:off x="197105" y="665798"/>
          <a:ext cx="11867925" cy="6515690"/>
        </p:xfrm>
        <a:graphic>
          <a:graphicData uri="http://schemas.openxmlformats.org/drawingml/2006/table">
            <a:tbl>
              <a:tblPr>
                <a:noFill/>
                <a:tableStyleId>{5AD0BABC-6A7F-40D1-A1C4-07197FA00250}</a:tableStyleId>
              </a:tblPr>
              <a:tblGrid>
                <a:gridCol w="3955975">
                  <a:extLst>
                    <a:ext uri="{9D8B030D-6E8A-4147-A177-3AD203B41FA5}">
                      <a16:colId xmlns:a16="http://schemas.microsoft.com/office/drawing/2014/main" val="20000"/>
                    </a:ext>
                  </a:extLst>
                </a:gridCol>
                <a:gridCol w="3955975">
                  <a:extLst>
                    <a:ext uri="{9D8B030D-6E8A-4147-A177-3AD203B41FA5}">
                      <a16:colId xmlns:a16="http://schemas.microsoft.com/office/drawing/2014/main" val="20001"/>
                    </a:ext>
                  </a:extLst>
                </a:gridCol>
                <a:gridCol w="3955975">
                  <a:extLst>
                    <a:ext uri="{9D8B030D-6E8A-4147-A177-3AD203B41FA5}">
                      <a16:colId xmlns:a16="http://schemas.microsoft.com/office/drawing/2014/main" val="20002"/>
                    </a:ext>
                  </a:extLst>
                </a:gridCol>
              </a:tblGrid>
              <a:tr h="343450">
                <a:tc>
                  <a:txBody>
                    <a:bodyPr/>
                    <a:lstStyle/>
                    <a:p>
                      <a:pPr marL="0" marR="0" lvl="0" indent="0" algn="ctr" rtl="0">
                        <a:lnSpc>
                          <a:spcPct val="100000"/>
                        </a:lnSpc>
                        <a:spcBef>
                          <a:spcPts val="0"/>
                        </a:spcBef>
                        <a:spcAft>
                          <a:spcPts val="0"/>
                        </a:spcAft>
                        <a:buClr>
                          <a:schemeClr val="dk1"/>
                        </a:buClr>
                        <a:buSzPts val="1800"/>
                        <a:buFont typeface="Calibri"/>
                        <a:buNone/>
                      </a:pPr>
                      <a:r>
                        <a:rPr lang="en-US" sz="1800" b="1"/>
                        <a:t>Achievements</a:t>
                      </a:r>
                      <a:endParaRPr sz="1800" b="1" i="0" u="none" strike="noStrike" cap="none">
                        <a:solidFill>
                          <a:schemeClr val="dk1"/>
                        </a:solidFill>
                        <a:latin typeface="Calibri"/>
                        <a:ea typeface="Calibri"/>
                        <a:cs typeface="Calibri"/>
                        <a:sym typeface="Calibri"/>
                      </a:endParaRPr>
                    </a:p>
                  </a:txBody>
                  <a:tcPr marL="68600" marR="68600" marT="34300" marB="34300"/>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t>Challenges</a:t>
                      </a:r>
                      <a:endParaRPr sz="1800" b="1" i="0" u="none" strike="noStrike" cap="none">
                        <a:solidFill>
                          <a:schemeClr val="dk1"/>
                        </a:solidFill>
                        <a:latin typeface="Calibri"/>
                        <a:ea typeface="Calibri"/>
                        <a:cs typeface="Calibri"/>
                        <a:sym typeface="Calibri"/>
                      </a:endParaRPr>
                    </a:p>
                  </a:txBody>
                  <a:tcPr marL="68600" marR="68600" marT="34300" marB="34300"/>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b="1"/>
                        <a:t>Recommendations</a:t>
                      </a:r>
                      <a:endParaRPr sz="1800" b="1" i="0" u="none" strike="noStrike" cap="none">
                        <a:solidFill>
                          <a:schemeClr val="dk1"/>
                        </a:solidFill>
                        <a:latin typeface="Calibri"/>
                        <a:ea typeface="Calibri"/>
                        <a:cs typeface="Calibri"/>
                        <a:sym typeface="Calibri"/>
                      </a:endParaRPr>
                    </a:p>
                  </a:txBody>
                  <a:tcPr marL="68600" marR="68600" marT="34300" marB="34300"/>
                </a:tc>
                <a:extLst>
                  <a:ext uri="{0D108BD9-81ED-4DB2-BD59-A6C34878D82A}">
                    <a16:rowId xmlns:a16="http://schemas.microsoft.com/office/drawing/2014/main" val="10000"/>
                  </a:ext>
                </a:extLst>
              </a:tr>
              <a:tr h="2153050">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rPr>
                        <a:t>HIV testing services widely available through facilities, communities and self-tests (pharmacies): about 400 HIV testing points, including state (12) and private laboratories, rapid test points based on medical institutions and 14 NGOs.</a:t>
                      </a:r>
                      <a:endParaRPr/>
                    </a:p>
                    <a:p>
                      <a:pPr marL="285750" marR="0" lvl="0" indent="-171450" algn="l" rtl="0">
                        <a:lnSpc>
                          <a:spcPct val="100000"/>
                        </a:lnSpc>
                        <a:spcBef>
                          <a:spcPts val="0"/>
                        </a:spcBef>
                        <a:spcAft>
                          <a:spcPts val="0"/>
                        </a:spcAft>
                        <a:buClr>
                          <a:schemeClr val="dk1"/>
                        </a:buClr>
                        <a:buSzPts val="1800"/>
                        <a:buFont typeface="Arial"/>
                        <a:buNone/>
                      </a:pPr>
                      <a:endParaRPr sz="1800" b="0" u="none" strike="noStrike" cap="none">
                        <a:solidFill>
                          <a:schemeClr val="dk1"/>
                        </a:solidFill>
                      </a:endParaRPr>
                    </a:p>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rPr>
                        <a:t>Commodities for HIV testing purchased through: State budget (right bank); GF (left bank) and are WHO-prequalified.</a:t>
                      </a:r>
                      <a:endParaRPr/>
                    </a:p>
                    <a:p>
                      <a:pPr marL="0" marR="0" lvl="0" indent="0" algn="l" rtl="0">
                        <a:lnSpc>
                          <a:spcPct val="100000"/>
                        </a:lnSpc>
                        <a:spcBef>
                          <a:spcPts val="0"/>
                        </a:spcBef>
                        <a:spcAft>
                          <a:spcPts val="0"/>
                        </a:spcAft>
                        <a:buClr>
                          <a:schemeClr val="dk1"/>
                        </a:buClr>
                        <a:buSzPts val="1800"/>
                        <a:buFont typeface="Arial"/>
                        <a:buNone/>
                      </a:pPr>
                      <a:endParaRPr sz="1800" b="0" u="none" strike="noStrike" cap="none">
                        <a:solidFill>
                          <a:schemeClr val="dk1"/>
                        </a:solidFill>
                      </a:endParaRPr>
                    </a:p>
                  </a:txBody>
                  <a:tcPr marL="68600" marR="68600" marT="34300" marB="34300"/>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HIV testing approaches not standardized or unified across the country: testing algorithm differs: Rapid test based (Right Bank) and ELISA (Left Bank).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An HIV-1 viral load test used as confirmation - it does not comply with WHO recommendations.</a:t>
                      </a:r>
                      <a:endParaRPr sz="1800" b="0" i="0" u="none" strike="noStrike" cap="none">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txBody>
                  <a:tcPr marL="68600" marR="68600" marT="34300" marB="34300"/>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rPr>
                        <a:t>Conduct an HIV testing algorithm verification study;</a:t>
                      </a:r>
                      <a:endParaRPr/>
                    </a:p>
                    <a:p>
                      <a:pPr marL="285750" marR="0" lvl="0" indent="-171450" algn="l" rtl="0">
                        <a:lnSpc>
                          <a:spcPct val="100000"/>
                        </a:lnSpc>
                        <a:spcBef>
                          <a:spcPts val="0"/>
                        </a:spcBef>
                        <a:spcAft>
                          <a:spcPts val="0"/>
                        </a:spcAft>
                        <a:buClr>
                          <a:schemeClr val="dk1"/>
                        </a:buClr>
                        <a:buSzPts val="1800"/>
                        <a:buFont typeface="Arial"/>
                        <a:buNone/>
                      </a:pPr>
                      <a:endParaRPr sz="1800" b="0" u="none" strike="noStrike" cap="none">
                        <a:solidFill>
                          <a:schemeClr val="dk1"/>
                        </a:solidFill>
                      </a:endParaRPr>
                    </a:p>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rPr>
                        <a:t>Conduct a cost-effectiveness analysis of an HIV testing algorithm using an HIV-1 viral load test as a confirmatory test.</a:t>
                      </a:r>
                      <a:endParaRPr/>
                    </a:p>
                    <a:p>
                      <a:pPr marL="285750" marR="0" lvl="0" indent="-171450" algn="l" rtl="0">
                        <a:lnSpc>
                          <a:spcPct val="100000"/>
                        </a:lnSpc>
                        <a:spcBef>
                          <a:spcPts val="0"/>
                        </a:spcBef>
                        <a:spcAft>
                          <a:spcPts val="0"/>
                        </a:spcAft>
                        <a:buClr>
                          <a:schemeClr val="dk1"/>
                        </a:buClr>
                        <a:buSzPts val="1800"/>
                        <a:buFont typeface="Arial"/>
                        <a:buNone/>
                      </a:pPr>
                      <a:endParaRPr sz="1800" b="0" u="none" strike="noStrike" cap="none">
                        <a:solidFill>
                          <a:schemeClr val="dk1"/>
                        </a:solidFill>
                      </a:endParaRPr>
                    </a:p>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latin typeface="Calibri"/>
                          <a:ea typeface="Calibri"/>
                          <a:cs typeface="Calibri"/>
                          <a:sym typeface="Calibri"/>
                        </a:rPr>
                        <a:t>Based on findings of verification and cost-effectiveness analysis, review the national testing algorithm, with engagement of WHO.</a:t>
                      </a:r>
                      <a:endParaRPr sz="1800" b="0" u="none" strike="noStrike" cap="none">
                        <a:solidFill>
                          <a:schemeClr val="dk1"/>
                        </a:solidFill>
                        <a:latin typeface="Calibri"/>
                        <a:ea typeface="Calibri"/>
                        <a:cs typeface="Calibri"/>
                        <a:sym typeface="Calibri"/>
                      </a:endParaRPr>
                    </a:p>
                  </a:txBody>
                  <a:tcPr marL="68600" marR="68600" marT="34300" marB="34300"/>
                </a:tc>
                <a:extLst>
                  <a:ext uri="{0D108BD9-81ED-4DB2-BD59-A6C34878D82A}">
                    <a16:rowId xmlns:a16="http://schemas.microsoft.com/office/drawing/2014/main" val="10001"/>
                  </a:ext>
                </a:extLst>
              </a:tr>
              <a:tr h="2418825">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1" u="none" strike="noStrike" cap="none">
                          <a:solidFill>
                            <a:schemeClr val="dk1"/>
                          </a:solidFill>
                        </a:rPr>
                        <a:t>Best practice in the region</a:t>
                      </a:r>
                      <a:r>
                        <a:rPr lang="en-US" sz="1800" b="0" u="none" strike="noStrike" cap="none">
                          <a:solidFill>
                            <a:schemeClr val="dk1"/>
                          </a:solidFill>
                        </a:rPr>
                        <a:t>: time to complete the tests can be limited to the day of the client's visit to the medical facility.</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rPr>
                        <a:t>Confirmation of HIV-positive status is provided in 12 laboratories (1 laboratory at the national and 11 regional levels); </a:t>
                      </a:r>
                      <a:endParaRPr/>
                    </a:p>
                  </a:txBody>
                  <a:tcPr marL="68600" marR="68600" marT="34300" marB="34300"/>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rPr>
                        <a:t>Some laboratories use more tests to confirm HIV-positive status than the national testing algorithm provided (use third test, parallel testing method, but not consecutive testing, VL test even if second-line test is negative).</a:t>
                      </a:r>
                      <a:endParaRPr sz="1800" b="0" i="0" u="none" strike="noStrike" cap="none">
                        <a:solidFill>
                          <a:schemeClr val="dk1"/>
                        </a:solidFill>
                        <a:latin typeface="Arial"/>
                        <a:ea typeface="Arial"/>
                        <a:cs typeface="Arial"/>
                        <a:sym typeface="Arial"/>
                      </a:endParaRPr>
                    </a:p>
                  </a:txBody>
                  <a:tcPr marL="68600" marR="68600" marT="34300" marB="34300"/>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rPr>
                        <a:t>Develop a methodology for calculating the need for medical goods for HIV laboratory testing; monitor the efficient use of resources;</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u="none" strike="noStrike" cap="none">
                          <a:solidFill>
                            <a:schemeClr val="dk1"/>
                          </a:solidFill>
                        </a:rPr>
                        <a:t>Training of laboratory personnel in the procedure for testing for HIV in accordance with the national testing algorithm;</a:t>
                      </a:r>
                      <a:endParaRPr sz="1800" b="0" i="0" u="none" strike="noStrike" cap="none">
                        <a:solidFill>
                          <a:schemeClr val="dk1"/>
                        </a:solidFill>
                        <a:latin typeface="Arial"/>
                        <a:ea typeface="Arial"/>
                        <a:cs typeface="Arial"/>
                        <a:sym typeface="Arial"/>
                      </a:endParaRPr>
                    </a:p>
                  </a:txBody>
                  <a:tcPr marL="68600" marR="68600" marT="34300" marB="34300"/>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4"/>
          <p:cNvSpPr txBox="1">
            <a:spLocks noGrp="1"/>
          </p:cNvSpPr>
          <p:nvPr>
            <p:ph type="title"/>
          </p:nvPr>
        </p:nvSpPr>
        <p:spPr>
          <a:xfrm>
            <a:off x="457199" y="57638"/>
            <a:ext cx="11277600" cy="4376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5C"/>
              </a:buClr>
              <a:buSzPct val="100000"/>
              <a:buFont typeface="Calibri"/>
              <a:buNone/>
            </a:pPr>
            <a:r>
              <a:rPr lang="en-US" sz="2900">
                <a:solidFill>
                  <a:srgbClr val="00205C"/>
                </a:solidFill>
                <a:latin typeface="Calibri"/>
                <a:ea typeface="Calibri"/>
                <a:cs typeface="Calibri"/>
                <a:sym typeface="Calibri"/>
              </a:rPr>
              <a:t>Testing and diagnostics, NRL</a:t>
            </a:r>
            <a:endParaRPr/>
          </a:p>
        </p:txBody>
      </p:sp>
      <p:sp>
        <p:nvSpPr>
          <p:cNvPr id="734" name="Google Shape;73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graphicFrame>
        <p:nvGraphicFramePr>
          <p:cNvPr id="735" name="Google Shape;735;p34"/>
          <p:cNvGraphicFramePr/>
          <p:nvPr/>
        </p:nvGraphicFramePr>
        <p:xfrm>
          <a:off x="0" y="504903"/>
          <a:ext cx="3000000" cy="3000000"/>
        </p:xfrm>
        <a:graphic>
          <a:graphicData uri="http://schemas.openxmlformats.org/drawingml/2006/table">
            <a:tbl>
              <a:tblPr>
                <a:noFill/>
                <a:tableStyleId>{5AD0BABC-6A7F-40D1-A1C4-07197FA00250}</a:tableStyleId>
              </a:tblPr>
              <a:tblGrid>
                <a:gridCol w="3895675">
                  <a:extLst>
                    <a:ext uri="{9D8B030D-6E8A-4147-A177-3AD203B41FA5}">
                      <a16:colId xmlns:a16="http://schemas.microsoft.com/office/drawing/2014/main" val="20000"/>
                    </a:ext>
                  </a:extLst>
                </a:gridCol>
                <a:gridCol w="3511950">
                  <a:extLst>
                    <a:ext uri="{9D8B030D-6E8A-4147-A177-3AD203B41FA5}">
                      <a16:colId xmlns:a16="http://schemas.microsoft.com/office/drawing/2014/main" val="20001"/>
                    </a:ext>
                  </a:extLst>
                </a:gridCol>
                <a:gridCol w="4720375">
                  <a:extLst>
                    <a:ext uri="{9D8B030D-6E8A-4147-A177-3AD203B41FA5}">
                      <a16:colId xmlns:a16="http://schemas.microsoft.com/office/drawing/2014/main" val="20002"/>
                    </a:ext>
                  </a:extLst>
                </a:gridCol>
              </a:tblGrid>
              <a:tr h="293650">
                <a:tc>
                  <a:txBody>
                    <a:bodyPr/>
                    <a:lstStyle/>
                    <a:p>
                      <a:pPr marL="0" marR="0" lvl="0" indent="0" algn="ctr" rtl="0">
                        <a:lnSpc>
                          <a:spcPct val="100000"/>
                        </a:lnSpc>
                        <a:spcBef>
                          <a:spcPts val="0"/>
                        </a:spcBef>
                        <a:spcAft>
                          <a:spcPts val="0"/>
                        </a:spcAft>
                        <a:buClr>
                          <a:schemeClr val="dk1"/>
                        </a:buClr>
                        <a:buSzPts val="1800"/>
                        <a:buFont typeface="Calibri"/>
                        <a:buNone/>
                      </a:pPr>
                      <a:r>
                        <a:rPr lang="en-US" sz="1800" b="1"/>
                        <a:t>Achievements</a:t>
                      </a:r>
                      <a:endParaRPr sz="1800" b="1" i="0" u="none" strike="noStrike" cap="none">
                        <a:solidFill>
                          <a:schemeClr val="dk1"/>
                        </a:solidFill>
                        <a:latin typeface="Calibri"/>
                        <a:ea typeface="Calibri"/>
                        <a:cs typeface="Calibri"/>
                        <a:sym typeface="Calibri"/>
                      </a:endParaRPr>
                    </a:p>
                  </a:txBody>
                  <a:tcPr marL="68600" marR="68600" marT="34300" marB="34300"/>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t>Challenges</a:t>
                      </a:r>
                      <a:endParaRPr sz="1800" b="1" i="0" u="none" strike="noStrike" cap="none">
                        <a:solidFill>
                          <a:schemeClr val="dk1"/>
                        </a:solidFill>
                        <a:latin typeface="Calibri"/>
                        <a:ea typeface="Calibri"/>
                        <a:cs typeface="Calibri"/>
                        <a:sym typeface="Calibri"/>
                      </a:endParaRPr>
                    </a:p>
                  </a:txBody>
                  <a:tcPr marL="68600" marR="68600" marT="34300" marB="34300"/>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b="1"/>
                        <a:t>Recommendations</a:t>
                      </a:r>
                      <a:endParaRPr sz="1800" b="1" i="0" u="none" strike="noStrike" cap="none">
                        <a:solidFill>
                          <a:schemeClr val="dk1"/>
                        </a:solidFill>
                        <a:latin typeface="Calibri"/>
                        <a:ea typeface="Calibri"/>
                        <a:cs typeface="Calibri"/>
                        <a:sym typeface="Calibri"/>
                      </a:endParaRPr>
                    </a:p>
                  </a:txBody>
                  <a:tcPr marL="68600" marR="68600" marT="34300" marB="34300"/>
                </a:tc>
                <a:extLst>
                  <a:ext uri="{0D108BD9-81ED-4DB2-BD59-A6C34878D82A}">
                    <a16:rowId xmlns:a16="http://schemas.microsoft.com/office/drawing/2014/main" val="10000"/>
                  </a:ext>
                </a:extLst>
              </a:tr>
              <a:tr h="3062200">
                <a:tc>
                  <a:txBody>
                    <a:bodyPr/>
                    <a:lstStyle/>
                    <a:p>
                      <a:pPr marL="171450" marR="0" lvl="0" indent="-171450" algn="l" rtl="0">
                        <a:lnSpc>
                          <a:spcPct val="100000"/>
                        </a:lnSpc>
                        <a:spcBef>
                          <a:spcPts val="0"/>
                        </a:spcBef>
                        <a:spcAft>
                          <a:spcPts val="0"/>
                        </a:spcAft>
                        <a:buClr>
                          <a:schemeClr val="dk1"/>
                        </a:buClr>
                        <a:buSzPts val="1400"/>
                        <a:buFont typeface="Arial"/>
                        <a:buChar char="•"/>
                      </a:pPr>
                      <a:r>
                        <a:rPr lang="en-US" sz="1400" b="0" u="none" strike="noStrike" cap="none">
                          <a:solidFill>
                            <a:schemeClr val="dk1"/>
                          </a:solidFill>
                        </a:rPr>
                        <a:t>WHO-prequalified HIV tests are purchased centrally as part of the implementation of the National Program. A procedure has been developed for evaluation of the characteristics of tests and their productivity before their direct use for testing. The evaluation is carried out centrally when a new batch of tests is received before they are distributed to medical facilities and NGOs, that is in line with WHO recommendations</a:t>
                      </a:r>
                      <a:endParaRPr/>
                    </a:p>
                    <a:p>
                      <a:pPr marL="171450" marR="0" lvl="0" indent="-82550" algn="l" rtl="0">
                        <a:lnSpc>
                          <a:spcPct val="100000"/>
                        </a:lnSpc>
                        <a:spcBef>
                          <a:spcPts val="0"/>
                        </a:spcBef>
                        <a:spcAft>
                          <a:spcPts val="0"/>
                        </a:spcAft>
                        <a:buClr>
                          <a:schemeClr val="dk1"/>
                        </a:buClr>
                        <a:buSzPts val="1400"/>
                        <a:buFont typeface="Arial"/>
                        <a:buNone/>
                      </a:pPr>
                      <a:endParaRPr sz="1400" b="0" u="none" strike="noStrike" cap="none">
                        <a:solidFill>
                          <a:schemeClr val="dk1"/>
                        </a:solidFill>
                      </a:endParaRPr>
                    </a:p>
                    <a:p>
                      <a:pPr marL="171450" marR="0" lvl="0" indent="-171450" algn="l" rtl="0">
                        <a:lnSpc>
                          <a:spcPct val="100000"/>
                        </a:lnSpc>
                        <a:spcBef>
                          <a:spcPts val="0"/>
                        </a:spcBef>
                        <a:spcAft>
                          <a:spcPts val="0"/>
                        </a:spcAft>
                        <a:buClr>
                          <a:schemeClr val="dk1"/>
                        </a:buClr>
                        <a:buSzPts val="1400"/>
                        <a:buFont typeface="Arial"/>
                        <a:buChar char="•"/>
                      </a:pPr>
                      <a:r>
                        <a:rPr lang="en-US" sz="1400" b="0" u="none" strike="noStrike" cap="none">
                          <a:solidFill>
                            <a:schemeClr val="dk1"/>
                          </a:solidFill>
                        </a:rPr>
                        <a:t>EQA programs for HIV testing,  VL HIV-1, CD4 (INSTAND, Germany - serology of HIV, syphilis,   VL HIV-1, CD4; CDC, Atlanta - serology of syphilis) have been introduced and are being implemented;</a:t>
                      </a:r>
                      <a:endParaRPr sz="1400" b="0" i="0" u="none" strike="noStrike" cap="none">
                        <a:solidFill>
                          <a:schemeClr val="dk1"/>
                        </a:solidFill>
                        <a:latin typeface="Calibri"/>
                        <a:ea typeface="Calibri"/>
                        <a:cs typeface="Calibri"/>
                        <a:sym typeface="Calibri"/>
                      </a:endParaRPr>
                    </a:p>
                  </a:txBody>
                  <a:tcPr marL="68600" marR="68600" marT="34300" marB="34300"/>
                </a:tc>
                <a:tc>
                  <a:txBody>
                    <a:bodyPr/>
                    <a:lstStyle/>
                    <a:p>
                      <a:pPr marL="171450" marR="0" lvl="0" indent="-171450" algn="l" rtl="0">
                        <a:lnSpc>
                          <a:spcPct val="100000"/>
                        </a:lnSpc>
                        <a:spcBef>
                          <a:spcPts val="0"/>
                        </a:spcBef>
                        <a:spcAft>
                          <a:spcPts val="0"/>
                        </a:spcAft>
                        <a:buClr>
                          <a:schemeClr val="dk1"/>
                        </a:buClr>
                        <a:buSzPts val="1400"/>
                        <a:buFont typeface="Arial"/>
                        <a:buChar char="•"/>
                      </a:pPr>
                      <a:r>
                        <a:rPr lang="en-US" sz="1400" b="0" u="none" strike="noStrike" cap="none">
                          <a:solidFill>
                            <a:schemeClr val="dk1"/>
                          </a:solidFill>
                        </a:rPr>
                        <a:t>There is no NRL on HIV/AIDS in the country;</a:t>
                      </a:r>
                      <a:endParaRPr/>
                    </a:p>
                    <a:p>
                      <a:pPr marL="171450" marR="0" lvl="0" indent="-82550" algn="l" rtl="0">
                        <a:lnSpc>
                          <a:spcPct val="100000"/>
                        </a:lnSpc>
                        <a:spcBef>
                          <a:spcPts val="0"/>
                        </a:spcBef>
                        <a:spcAft>
                          <a:spcPts val="0"/>
                        </a:spcAft>
                        <a:buClr>
                          <a:schemeClr val="dk1"/>
                        </a:buClr>
                        <a:buSzPts val="1400"/>
                        <a:buFont typeface="Arial"/>
                        <a:buNone/>
                      </a:pPr>
                      <a:endParaRPr sz="1400" b="0" u="none" strike="noStrike" cap="none">
                        <a:solidFill>
                          <a:schemeClr val="dk1"/>
                        </a:solidFill>
                      </a:endParaRPr>
                    </a:p>
                    <a:p>
                      <a:pPr marL="171450" marR="0" lvl="0" indent="-82550" algn="l" rtl="0">
                        <a:lnSpc>
                          <a:spcPct val="100000"/>
                        </a:lnSpc>
                        <a:spcBef>
                          <a:spcPts val="0"/>
                        </a:spcBef>
                        <a:spcAft>
                          <a:spcPts val="0"/>
                        </a:spcAft>
                        <a:buClr>
                          <a:schemeClr val="dk1"/>
                        </a:buClr>
                        <a:buSzPts val="1400"/>
                        <a:buFont typeface="Arial"/>
                        <a:buNone/>
                      </a:pPr>
                      <a:endParaRPr sz="1400" b="0" u="none" strike="noStrike" cap="none">
                        <a:solidFill>
                          <a:schemeClr val="dk1"/>
                        </a:solidFill>
                      </a:endParaRPr>
                    </a:p>
                    <a:p>
                      <a:pPr marL="171450" marR="0" lvl="0" indent="-82550" algn="l" rtl="0">
                        <a:lnSpc>
                          <a:spcPct val="100000"/>
                        </a:lnSpc>
                        <a:spcBef>
                          <a:spcPts val="0"/>
                        </a:spcBef>
                        <a:spcAft>
                          <a:spcPts val="0"/>
                        </a:spcAft>
                        <a:buClr>
                          <a:schemeClr val="dk1"/>
                        </a:buClr>
                        <a:buSzPts val="1400"/>
                        <a:buFont typeface="Arial"/>
                        <a:buNone/>
                      </a:pPr>
                      <a:endParaRPr sz="1400" b="0" u="none" strike="noStrike" cap="none">
                        <a:solidFill>
                          <a:schemeClr val="dk1"/>
                        </a:solidFill>
                      </a:endParaRPr>
                    </a:p>
                    <a:p>
                      <a:pPr marL="171450" marR="0" lvl="0" indent="-82550" algn="l" rtl="0">
                        <a:lnSpc>
                          <a:spcPct val="100000"/>
                        </a:lnSpc>
                        <a:spcBef>
                          <a:spcPts val="0"/>
                        </a:spcBef>
                        <a:spcAft>
                          <a:spcPts val="0"/>
                        </a:spcAft>
                        <a:buClr>
                          <a:schemeClr val="dk1"/>
                        </a:buClr>
                        <a:buSzPts val="1400"/>
                        <a:buFont typeface="Arial"/>
                        <a:buNone/>
                      </a:pPr>
                      <a:endParaRPr sz="1400" b="0" u="none" strike="noStrike" cap="none">
                        <a:solidFill>
                          <a:schemeClr val="dk1"/>
                        </a:solidFill>
                      </a:endParaRPr>
                    </a:p>
                    <a:p>
                      <a:pPr marL="171450" marR="0" lvl="0" indent="-171450" algn="l" rtl="0">
                        <a:lnSpc>
                          <a:spcPct val="100000"/>
                        </a:lnSpc>
                        <a:spcBef>
                          <a:spcPts val="0"/>
                        </a:spcBef>
                        <a:spcAft>
                          <a:spcPts val="0"/>
                        </a:spcAft>
                        <a:buClr>
                          <a:schemeClr val="dk1"/>
                        </a:buClr>
                        <a:buSzPts val="1400"/>
                        <a:buFont typeface="Arial"/>
                        <a:buChar char="•"/>
                      </a:pPr>
                      <a:r>
                        <a:rPr lang="en-US" sz="1400" b="0" u="none" strike="noStrike" cap="none">
                          <a:solidFill>
                            <a:schemeClr val="dk1"/>
                          </a:solidFill>
                        </a:rPr>
                        <a:t>Access to EQA programs is limited; only laboratory of the Institute of Dermatology is a participant EQA programs. Since the status of the NRL on HIV/AIDS is not defined, national EQA programs are not being implemented in the country, and other HIV testing laboratories/sites do not participate in EQA programs.</a:t>
                      </a:r>
                      <a:endParaRPr sz="1400" b="0" i="0" u="none" strike="noStrike" cap="none">
                        <a:solidFill>
                          <a:schemeClr val="dk1"/>
                        </a:solidFill>
                        <a:latin typeface="Calibri"/>
                        <a:ea typeface="Calibri"/>
                        <a:cs typeface="Calibri"/>
                        <a:sym typeface="Calibri"/>
                      </a:endParaRPr>
                    </a:p>
                  </a:txBody>
                  <a:tcPr marL="68600" marR="68600" marT="34300" marB="34300"/>
                </a:tc>
                <a:tc>
                  <a:txBody>
                    <a:bodyPr/>
                    <a:lstStyle/>
                    <a:p>
                      <a:pPr marL="171450" marR="0" lvl="0" indent="-171450" algn="l" rtl="0">
                        <a:lnSpc>
                          <a:spcPct val="100000"/>
                        </a:lnSpc>
                        <a:spcBef>
                          <a:spcPts val="0"/>
                        </a:spcBef>
                        <a:spcAft>
                          <a:spcPts val="0"/>
                        </a:spcAft>
                        <a:buClr>
                          <a:srgbClr val="000000"/>
                        </a:buClr>
                        <a:buSzPts val="1000"/>
                        <a:buFont typeface="Arial"/>
                        <a:buChar char="•"/>
                      </a:pPr>
                      <a:r>
                        <a:rPr lang="en-US" sz="1400" b="0" u="none" strike="noStrike" cap="none">
                          <a:solidFill>
                            <a:schemeClr val="dk1"/>
                          </a:solidFill>
                        </a:rPr>
                        <a:t>Determine the national level laboratory as a reference laboratory, approve its status, position, functions, corresponding to the tasks of the NRL on HIV/AIDS; develop and implement a plan to develop its capacity;</a:t>
                      </a:r>
                      <a:endParaRPr/>
                    </a:p>
                    <a:p>
                      <a:pPr marL="171450" marR="0" lvl="0" indent="-107950" algn="l" rtl="0">
                        <a:lnSpc>
                          <a:spcPct val="100000"/>
                        </a:lnSpc>
                        <a:spcBef>
                          <a:spcPts val="0"/>
                        </a:spcBef>
                        <a:spcAft>
                          <a:spcPts val="0"/>
                        </a:spcAft>
                        <a:buClr>
                          <a:srgbClr val="000000"/>
                        </a:buClr>
                        <a:buSzPts val="1000"/>
                        <a:buFont typeface="Arial"/>
                        <a:buNone/>
                      </a:pPr>
                      <a:endParaRPr sz="1400" b="0" u="none" strike="noStrike" cap="none">
                        <a:solidFill>
                          <a:schemeClr val="dk1"/>
                        </a:solidFill>
                      </a:endParaRPr>
                    </a:p>
                    <a:p>
                      <a:pPr marL="171450" marR="0" lvl="0" indent="-107950" algn="l" rtl="0">
                        <a:lnSpc>
                          <a:spcPct val="100000"/>
                        </a:lnSpc>
                        <a:spcBef>
                          <a:spcPts val="0"/>
                        </a:spcBef>
                        <a:spcAft>
                          <a:spcPts val="0"/>
                        </a:spcAft>
                        <a:buClr>
                          <a:srgbClr val="000000"/>
                        </a:buClr>
                        <a:buSzPts val="1000"/>
                        <a:buFont typeface="Arial"/>
                        <a:buNone/>
                      </a:pPr>
                      <a:endParaRPr sz="1400" b="0" u="none" strike="noStrike" cap="none">
                        <a:solidFill>
                          <a:schemeClr val="dk1"/>
                        </a:solidFill>
                      </a:endParaRPr>
                    </a:p>
                    <a:p>
                      <a:pPr marL="171450" marR="0" lvl="0" indent="-107950" algn="l" rtl="0">
                        <a:lnSpc>
                          <a:spcPct val="100000"/>
                        </a:lnSpc>
                        <a:spcBef>
                          <a:spcPts val="0"/>
                        </a:spcBef>
                        <a:spcAft>
                          <a:spcPts val="0"/>
                        </a:spcAft>
                        <a:buClr>
                          <a:srgbClr val="000000"/>
                        </a:buClr>
                        <a:buSzPts val="1000"/>
                        <a:buFont typeface="Arial"/>
                        <a:buNone/>
                      </a:pPr>
                      <a:endParaRPr sz="1400" b="0" u="none" strike="noStrike" cap="none">
                        <a:solidFill>
                          <a:schemeClr val="dk1"/>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400" b="0" u="none" strike="noStrike" cap="none">
                          <a:solidFill>
                            <a:schemeClr val="dk1"/>
                          </a:solidFill>
                        </a:rPr>
                        <a:t>Develop and implement a national EQA HIV testing program with the mandatory participation of all HIV testing laboratories/sites in it;</a:t>
                      </a:r>
                      <a:endParaRPr sz="1400" b="0" i="0" u="none" strike="noStrike" cap="none">
                        <a:solidFill>
                          <a:schemeClr val="dk1"/>
                        </a:solidFill>
                        <a:latin typeface="Calibri"/>
                        <a:ea typeface="Calibri"/>
                        <a:cs typeface="Calibri"/>
                        <a:sym typeface="Calibri"/>
                      </a:endParaRPr>
                    </a:p>
                  </a:txBody>
                  <a:tcPr marL="68600" marR="68600" marT="34300" marB="34300"/>
                </a:tc>
                <a:extLst>
                  <a:ext uri="{0D108BD9-81ED-4DB2-BD59-A6C34878D82A}">
                    <a16:rowId xmlns:a16="http://schemas.microsoft.com/office/drawing/2014/main" val="10001"/>
                  </a:ext>
                </a:extLst>
              </a:tr>
              <a:tr h="2515850">
                <a:tc>
                  <a:txBody>
                    <a:bodyPr/>
                    <a:lstStyle/>
                    <a:p>
                      <a:pPr marL="171450" marR="0" lvl="0" indent="-1714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HIV laboratories testing of HIV exposed infants for PMTCT,  VL HIV-1; </a:t>
                      </a:r>
                      <a:endParaRPr/>
                    </a:p>
                    <a:p>
                      <a:pPr marL="171450" marR="0" lvl="0" indent="-1714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Dual HIV/syphilis tests, available both at the PHC level and at NGOs. </a:t>
                      </a:r>
                      <a:endParaRPr sz="1400" b="0" i="0" u="none" strike="noStrike" cap="none">
                        <a:solidFill>
                          <a:schemeClr val="dk1"/>
                        </a:solidFill>
                        <a:latin typeface="Calibri"/>
                        <a:ea typeface="Calibri"/>
                        <a:cs typeface="Calibri"/>
                        <a:sym typeface="Calibri"/>
                      </a:endParaRPr>
                    </a:p>
                  </a:txBody>
                  <a:tcPr marL="68600" marR="68600" marT="34300" marB="34300"/>
                </a:tc>
                <a:tc>
                  <a:txBody>
                    <a:bodyPr/>
                    <a:lstStyle/>
                    <a:p>
                      <a:pPr marL="285750" marR="0" lvl="0" indent="-285750" algn="l" rtl="0">
                        <a:lnSpc>
                          <a:spcPct val="100000"/>
                        </a:lnSpc>
                        <a:spcBef>
                          <a:spcPts val="0"/>
                        </a:spcBef>
                        <a:spcAft>
                          <a:spcPts val="0"/>
                        </a:spcAft>
                        <a:buClr>
                          <a:srgbClr val="000000"/>
                        </a:buClr>
                        <a:buSzPts val="1000"/>
                        <a:buFont typeface="Arial"/>
                        <a:buChar char="•"/>
                      </a:pPr>
                      <a:r>
                        <a:rPr lang="en-US" sz="1400" b="0" i="0" u="none" strike="noStrike" cap="none">
                          <a:solidFill>
                            <a:schemeClr val="dk1"/>
                          </a:solidFill>
                          <a:latin typeface="Calibri"/>
                          <a:ea typeface="Calibri"/>
                          <a:cs typeface="Calibri"/>
                          <a:sym typeface="Calibri"/>
                        </a:rPr>
                        <a:t>Testing of PLHIV to determine HIV resistance to ARVs is not available in the country;</a:t>
                      </a:r>
                      <a:endParaRPr/>
                    </a:p>
                    <a:p>
                      <a:pPr marL="285750" marR="0" lvl="0" indent="-222250" algn="l" rtl="0">
                        <a:lnSpc>
                          <a:spcPct val="100000"/>
                        </a:lnSpc>
                        <a:spcBef>
                          <a:spcPts val="0"/>
                        </a:spcBef>
                        <a:spcAft>
                          <a:spcPts val="0"/>
                        </a:spcAft>
                        <a:buClr>
                          <a:srgbClr val="000000"/>
                        </a:buClr>
                        <a:buSzPts val="1000"/>
                        <a:buFont typeface="Arial"/>
                        <a:buNone/>
                      </a:pP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000"/>
                        <a:buFont typeface="Arial"/>
                        <a:buChar char="•"/>
                      </a:pPr>
                      <a:r>
                        <a:rPr lang="en-US" sz="1400" b="0" i="0" u="none" strike="noStrike" cap="none">
                          <a:solidFill>
                            <a:schemeClr val="dk1"/>
                          </a:solidFill>
                          <a:latin typeface="Calibri"/>
                          <a:ea typeface="Calibri"/>
                          <a:cs typeface="Calibri"/>
                          <a:sym typeface="Calibri"/>
                        </a:rPr>
                        <a:t>The use of dual tests for HIV/syphilis is not approved by regulations and clinical standards for the provision of medical care for the treatment of HIV infection and syphilis.</a:t>
                      </a:r>
                      <a:endParaRPr/>
                    </a:p>
                  </a:txBody>
                  <a:tcPr marL="68600" marR="68600" marT="34300" marB="34300"/>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Introduce HIV resistance testing to monitor (with WHO support): </a:t>
                      </a:r>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        - the transmission of ARV-resistant HIV variants to patients prior to initiation of ART; </a:t>
                      </a:r>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         - HIV resistance to ARVP in patients with failed therapy;</a:t>
                      </a:r>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         - transmission of vertical transmission resistant HIV</a:t>
                      </a:r>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Start research on emergence on resistant HIV variants to ARVs, to evaluate the effectiveness of ART programs in the country; </a:t>
                      </a:r>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Approve the procedure for testing for HIV/syphilis using dual tests in the standards of medical care in the treatment of HIV infection and STIs</a:t>
                      </a:r>
                      <a:endParaRPr sz="1400" b="0" i="0" u="none" strike="noStrike" cap="none">
                        <a:solidFill>
                          <a:schemeClr val="dk1"/>
                        </a:solidFill>
                        <a:latin typeface="Arial"/>
                        <a:ea typeface="Arial"/>
                        <a:cs typeface="Arial"/>
                        <a:sym typeface="Arial"/>
                      </a:endParaRPr>
                    </a:p>
                  </a:txBody>
                  <a:tcPr marL="68600" marR="68600" marT="34300" marB="34300"/>
                </a:tc>
                <a:extLst>
                  <a:ext uri="{0D108BD9-81ED-4DB2-BD59-A6C34878D82A}">
                    <a16:rowId xmlns:a16="http://schemas.microsoft.com/office/drawing/2014/main" val="10002"/>
                  </a:ext>
                </a:extLst>
              </a:tr>
              <a:tr h="2515850">
                <a:tc>
                  <a:txBody>
                    <a:bodyPr/>
                    <a:lstStyle/>
                    <a:p>
                      <a:pPr marL="171450" marR="0" lvl="0" indent="-825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txBody>
                  <a:tcPr marL="68600" marR="68600" marT="34300" marB="34300"/>
                </a:tc>
                <a:tc>
                  <a:txBody>
                    <a:bodyPr/>
                    <a:lstStyle/>
                    <a:p>
                      <a:pPr marL="285750" marR="0" lvl="0" indent="-222250" algn="l" rtl="0">
                        <a:lnSpc>
                          <a:spcPct val="100000"/>
                        </a:lnSpc>
                        <a:spcBef>
                          <a:spcPts val="0"/>
                        </a:spcBef>
                        <a:spcAft>
                          <a:spcPts val="0"/>
                        </a:spcAft>
                        <a:buClr>
                          <a:srgbClr val="000000"/>
                        </a:buClr>
                        <a:buSzPts val="1000"/>
                        <a:buFont typeface="Arial"/>
                        <a:buNone/>
                      </a:pPr>
                      <a:endParaRPr sz="1400" b="0" i="0" u="none" strike="noStrike" cap="none">
                        <a:solidFill>
                          <a:schemeClr val="dk1"/>
                        </a:solidFill>
                        <a:latin typeface="Calibri"/>
                        <a:ea typeface="Calibri"/>
                        <a:cs typeface="Calibri"/>
                        <a:sym typeface="Calibri"/>
                      </a:endParaRPr>
                    </a:p>
                  </a:txBody>
                  <a:tcPr marL="68600" marR="68600" marT="34300" marB="34300"/>
                </a:tc>
                <a:tc>
                  <a:txBody>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txBody>
                  <a:tcPr marL="68600" marR="68600" marT="34300" marB="34300"/>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5"/>
          <p:cNvSpPr txBox="1">
            <a:spLocks noGrp="1"/>
          </p:cNvSpPr>
          <p:nvPr>
            <p:ph type="title"/>
          </p:nvPr>
        </p:nvSpPr>
        <p:spPr>
          <a:xfrm>
            <a:off x="457199" y="57638"/>
            <a:ext cx="11277600" cy="10048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4400"/>
              <a:buFont typeface="Calibri"/>
              <a:buNone/>
            </a:pPr>
            <a:r>
              <a:rPr lang="en-US">
                <a:solidFill>
                  <a:srgbClr val="00205C"/>
                </a:solidFill>
                <a:latin typeface="Calibri"/>
                <a:ea typeface="Calibri"/>
                <a:cs typeface="Calibri"/>
                <a:sym typeface="Calibri"/>
              </a:rPr>
              <a:t>Lab monitoring and QA</a:t>
            </a:r>
            <a:endParaRPr/>
          </a:p>
        </p:txBody>
      </p:sp>
      <p:sp>
        <p:nvSpPr>
          <p:cNvPr id="741" name="Google Shape;74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graphicFrame>
        <p:nvGraphicFramePr>
          <p:cNvPr id="742" name="Google Shape;742;p35"/>
          <p:cNvGraphicFramePr/>
          <p:nvPr/>
        </p:nvGraphicFramePr>
        <p:xfrm>
          <a:off x="64007" y="1062526"/>
          <a:ext cx="3000000" cy="3000000"/>
        </p:xfrm>
        <a:graphic>
          <a:graphicData uri="http://schemas.openxmlformats.org/drawingml/2006/table">
            <a:tbl>
              <a:tblPr>
                <a:noFill/>
                <a:tableStyleId>{5AD0BABC-6A7F-40D1-A1C4-07197FA00250}</a:tableStyleId>
              </a:tblPr>
              <a:tblGrid>
                <a:gridCol w="4021325">
                  <a:extLst>
                    <a:ext uri="{9D8B030D-6E8A-4147-A177-3AD203B41FA5}">
                      <a16:colId xmlns:a16="http://schemas.microsoft.com/office/drawing/2014/main" val="20000"/>
                    </a:ext>
                  </a:extLst>
                </a:gridCol>
                <a:gridCol w="4021325">
                  <a:extLst>
                    <a:ext uri="{9D8B030D-6E8A-4147-A177-3AD203B41FA5}">
                      <a16:colId xmlns:a16="http://schemas.microsoft.com/office/drawing/2014/main" val="20001"/>
                    </a:ext>
                  </a:extLst>
                </a:gridCol>
                <a:gridCol w="4021325">
                  <a:extLst>
                    <a:ext uri="{9D8B030D-6E8A-4147-A177-3AD203B41FA5}">
                      <a16:colId xmlns:a16="http://schemas.microsoft.com/office/drawing/2014/main" val="20002"/>
                    </a:ext>
                  </a:extLst>
                </a:gridCol>
              </a:tblGrid>
              <a:tr h="391250">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a:t>Achievements</a:t>
                      </a:r>
                      <a:endParaRPr sz="2400" b="1" i="0" u="none" strike="noStrike" cap="none">
                        <a:solidFill>
                          <a:schemeClr val="dk1"/>
                        </a:solidFill>
                        <a:latin typeface="Calibri"/>
                        <a:ea typeface="Calibri"/>
                        <a:cs typeface="Calibri"/>
                        <a:sym typeface="Calibri"/>
                      </a:endParaRPr>
                    </a:p>
                  </a:txBody>
                  <a:tcPr marL="68600" marR="68600"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a:t>Challenges</a:t>
                      </a:r>
                      <a:endParaRPr sz="2400" b="1" i="0" u="none" strike="noStrike" cap="none">
                        <a:solidFill>
                          <a:schemeClr val="dk1"/>
                        </a:solidFill>
                        <a:latin typeface="Calibri"/>
                        <a:ea typeface="Calibri"/>
                        <a:cs typeface="Calibri"/>
                        <a:sym typeface="Calibri"/>
                      </a:endParaRPr>
                    </a:p>
                  </a:txBody>
                  <a:tcPr marL="68600" marR="68600" marT="34300" marB="34300"/>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a:t>Recommendations</a:t>
                      </a:r>
                      <a:endParaRPr sz="2400" b="1" i="0" u="none" strike="noStrike" cap="none">
                        <a:solidFill>
                          <a:schemeClr val="dk1"/>
                        </a:solidFill>
                        <a:latin typeface="Calibri"/>
                        <a:ea typeface="Calibri"/>
                        <a:cs typeface="Calibri"/>
                        <a:sym typeface="Calibri"/>
                      </a:endParaRPr>
                    </a:p>
                  </a:txBody>
                  <a:tcPr marL="68600" marR="68600" marT="34300" marB="34300"/>
                </a:tc>
                <a:extLst>
                  <a:ext uri="{0D108BD9-81ED-4DB2-BD59-A6C34878D82A}">
                    <a16:rowId xmlns:a16="http://schemas.microsoft.com/office/drawing/2014/main" val="10000"/>
                  </a:ext>
                </a:extLst>
              </a:tr>
              <a:tr h="1379675">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 AIDS service laboratories provide of CD4 lymphocytes counting (12 laboratories); </a:t>
                      </a:r>
                      <a:endParaRPr/>
                    </a:p>
                  </a:txBody>
                  <a:tcPr marL="68600" marR="68600" marT="34300" marB="34300"/>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The BD FACSCount™ Cell Analyzer, its options, upgrades and replacement parts have been discontinued at the end of 2018. BD FACSCount™ reagents, although currently available, may be discontinued in the near future.</a:t>
                      </a:r>
                      <a:endParaRPr sz="1600" b="0" i="0" u="none" strike="noStrike" cap="none">
                        <a:solidFill>
                          <a:schemeClr val="dk1"/>
                        </a:solidFill>
                        <a:latin typeface="Calibri"/>
                        <a:ea typeface="Calibri"/>
                        <a:cs typeface="Calibri"/>
                        <a:sym typeface="Calibri"/>
                      </a:endParaRPr>
                    </a:p>
                  </a:txBody>
                  <a:tcPr marL="68600" marR="68600" marT="34300" marB="34300"/>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Assess the country's need for replacement equipment, taking into account the need of PLHIV for such tests, the expected workload on laboratories, the logistics of blood samples for testing; provide for the replacement of equipment in a certain number of laboratories</a:t>
                      </a:r>
                      <a:endParaRPr sz="1600" b="0" i="0" u="none" strike="noStrike" cap="none">
                        <a:solidFill>
                          <a:schemeClr val="dk1"/>
                        </a:solidFill>
                        <a:latin typeface="Calibri"/>
                        <a:ea typeface="Calibri"/>
                        <a:cs typeface="Calibri"/>
                        <a:sym typeface="Calibri"/>
                      </a:endParaRPr>
                    </a:p>
                  </a:txBody>
                  <a:tcPr marL="68600" marR="68600" marT="34300" marB="34300"/>
                </a:tc>
                <a:extLst>
                  <a:ext uri="{0D108BD9-81ED-4DB2-BD59-A6C34878D82A}">
                    <a16:rowId xmlns:a16="http://schemas.microsoft.com/office/drawing/2014/main" val="10001"/>
                  </a:ext>
                </a:extLst>
              </a:tr>
              <a:tr h="1709150">
                <a:tc>
                  <a:txBody>
                    <a:bodyPr/>
                    <a:lstStyle/>
                    <a:p>
                      <a:pPr marL="285750" marR="0" lvl="0" indent="-285750" algn="l" rtl="0">
                        <a:lnSpc>
                          <a:spcPct val="100000"/>
                        </a:lnSpc>
                        <a:spcBef>
                          <a:spcPts val="0"/>
                        </a:spcBef>
                        <a:spcAft>
                          <a:spcPts val="0"/>
                        </a:spcAft>
                        <a:buClr>
                          <a:srgbClr val="000000"/>
                        </a:buClr>
                        <a:buSzPts val="1000"/>
                        <a:buFont typeface="Arial"/>
                        <a:buChar char="•"/>
                      </a:pPr>
                      <a:r>
                        <a:rPr lang="en-US" sz="1600" b="0" i="0" u="none" strike="noStrike" cap="none">
                          <a:solidFill>
                            <a:schemeClr val="dk1"/>
                          </a:solidFill>
                          <a:latin typeface="Calibri"/>
                          <a:ea typeface="Calibri"/>
                          <a:cs typeface="Calibri"/>
                          <a:sym typeface="Calibri"/>
                        </a:rPr>
                        <a:t>Laboratory specialists/medical staff, NGO staff are trained to provide HIV testing services</a:t>
                      </a:r>
                      <a:endParaRPr/>
                    </a:p>
                  </a:txBody>
                  <a:tcPr marL="68600" marR="68600" marT="34300" marB="34300"/>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The demand for training courses is constantly growing. At the same time, the load on SDMC  laboratory staff is also growing, which provides training and issues relevant certificates that allow the provision of HIV testing services for specialists with non-medical education. It is difficult to ensure the stability and regularity of such trainings for many reasons (since 2018, such trainings have been held once a year).</a:t>
                      </a:r>
                      <a:endParaRPr sz="1600" b="0" i="0" u="none" strike="noStrike" cap="none">
                        <a:solidFill>
                          <a:schemeClr val="dk1"/>
                        </a:solidFill>
                        <a:latin typeface="Calibri"/>
                        <a:ea typeface="Calibri"/>
                        <a:cs typeface="Calibri"/>
                        <a:sym typeface="Calibri"/>
                      </a:endParaRPr>
                    </a:p>
                  </a:txBody>
                  <a:tcPr marL="68600" marR="68600" marT="34300" marB="34300"/>
                </a:tc>
                <a:tc>
                  <a:txBody>
                    <a:bodyPr/>
                    <a:lstStyle/>
                    <a:p>
                      <a:pPr marL="285750" marR="0" lvl="0" indent="-285750" algn="l" rtl="0">
                        <a:lnSpc>
                          <a:spcPct val="100000"/>
                        </a:lnSpc>
                        <a:spcBef>
                          <a:spcPts val="0"/>
                        </a:spcBef>
                        <a:spcAft>
                          <a:spcPts val="0"/>
                        </a:spcAft>
                        <a:buClr>
                          <a:srgbClr val="000000"/>
                        </a:buClr>
                        <a:buSzPts val="1000"/>
                        <a:buFont typeface="Arial"/>
                        <a:buChar char="•"/>
                      </a:pPr>
                      <a:r>
                        <a:rPr lang="en-US" sz="1600" b="0" i="0" u="none" strike="noStrike" cap="none">
                          <a:solidFill>
                            <a:schemeClr val="dk1"/>
                          </a:solidFill>
                          <a:latin typeface="Calibri"/>
                          <a:ea typeface="Calibri"/>
                          <a:cs typeface="Calibri"/>
                          <a:sym typeface="Calibri"/>
                        </a:rPr>
                        <a:t>For capacity building of HIV testing poviders and health care specialists consider the possibility of developing an online course on the provision of HIV testing services  and ensure wide access to such trainings and certification. </a:t>
                      </a:r>
                      <a:endParaRPr sz="1600" b="0" i="0" u="none" strike="noStrike" cap="none">
                        <a:solidFill>
                          <a:schemeClr val="dk1"/>
                        </a:solidFill>
                        <a:latin typeface="Calibri"/>
                        <a:ea typeface="Calibri"/>
                        <a:cs typeface="Calibri"/>
                        <a:sym typeface="Calibri"/>
                      </a:endParaRPr>
                    </a:p>
                  </a:txBody>
                  <a:tcPr marL="68600" marR="68600" marT="34300" marB="34300"/>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6"/>
          <p:cNvSpPr txBox="1">
            <a:spLocks noGrp="1"/>
          </p:cNvSpPr>
          <p:nvPr>
            <p:ph type="title"/>
          </p:nvPr>
        </p:nvSpPr>
        <p:spPr>
          <a:xfrm>
            <a:off x="457200" y="685800"/>
            <a:ext cx="11277600" cy="5977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5C"/>
              </a:buClr>
              <a:buSzPct val="100000"/>
              <a:buFont typeface="Calibri"/>
              <a:buNone/>
            </a:pPr>
            <a:r>
              <a:rPr lang="en-US">
                <a:solidFill>
                  <a:srgbClr val="00205C"/>
                </a:solidFill>
                <a:latin typeface="Calibri"/>
                <a:ea typeface="Calibri"/>
                <a:cs typeface="Calibri"/>
                <a:sym typeface="Calibri"/>
              </a:rPr>
              <a:t>Testing strategies to address late diagnosis</a:t>
            </a:r>
            <a:endParaRPr>
              <a:solidFill>
                <a:srgbClr val="00205C"/>
              </a:solidFill>
              <a:latin typeface="Calibri"/>
              <a:ea typeface="Calibri"/>
              <a:cs typeface="Calibri"/>
              <a:sym typeface="Calibri"/>
            </a:endParaRPr>
          </a:p>
        </p:txBody>
      </p:sp>
      <p:sp>
        <p:nvSpPr>
          <p:cNvPr id="748" name="Google Shape;748;p36"/>
          <p:cNvSpPr txBox="1">
            <a:spLocks noGrp="1"/>
          </p:cNvSpPr>
          <p:nvPr>
            <p:ph type="body" idx="1"/>
          </p:nvPr>
        </p:nvSpPr>
        <p:spPr>
          <a:xfrm>
            <a:off x="457200" y="1355842"/>
            <a:ext cx="11277600" cy="3884295"/>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chemeClr val="dk1"/>
              </a:buClr>
              <a:buSzPts val="2000"/>
              <a:buNone/>
            </a:pPr>
            <a:r>
              <a:rPr lang="en-US" sz="2000" b="1"/>
              <a:t>Context: </a:t>
            </a:r>
            <a:endParaRPr/>
          </a:p>
          <a:p>
            <a:pPr marL="228600" lvl="0" indent="-228600" algn="l" rtl="0">
              <a:lnSpc>
                <a:spcPct val="90000"/>
              </a:lnSpc>
              <a:spcBef>
                <a:spcPts val="1000"/>
              </a:spcBef>
              <a:spcAft>
                <a:spcPts val="0"/>
              </a:spcAft>
              <a:buClr>
                <a:schemeClr val="dk1"/>
              </a:buClr>
              <a:buSzPts val="2000"/>
              <a:buChar char="•"/>
            </a:pPr>
            <a:r>
              <a:rPr lang="en-US" sz="2000"/>
              <a:t>Despite wide range of testing approaches used in the country (self-testing, social network-based HIV testing, community-based testing, provider-initiated testing, etc), the proportion of </a:t>
            </a:r>
            <a:r>
              <a:rPr lang="en-US" sz="2000" b="1"/>
              <a:t>late diagnosis </a:t>
            </a:r>
            <a:r>
              <a:rPr lang="en-US" sz="2000"/>
              <a:t>remains very high: </a:t>
            </a:r>
            <a:r>
              <a:rPr lang="en-US" sz="2000" b="1"/>
              <a:t>57.3% in 2021</a:t>
            </a:r>
            <a:r>
              <a:rPr lang="en-US" sz="2000"/>
              <a:t>, 68% among people over 50 years old;</a:t>
            </a:r>
            <a:endParaRPr/>
          </a:p>
          <a:p>
            <a:pPr marL="228600" lvl="0" indent="-228600" algn="l" rtl="0">
              <a:lnSpc>
                <a:spcPct val="90000"/>
              </a:lnSpc>
              <a:spcBef>
                <a:spcPts val="1000"/>
              </a:spcBef>
              <a:spcAft>
                <a:spcPts val="0"/>
              </a:spcAft>
              <a:buClr>
                <a:schemeClr val="dk1"/>
              </a:buClr>
              <a:buSzPts val="2000"/>
              <a:buChar char="•"/>
            </a:pPr>
            <a:r>
              <a:rPr lang="en-US" sz="2000" b="1"/>
              <a:t>32%</a:t>
            </a:r>
            <a:r>
              <a:rPr lang="en-US" sz="2000"/>
              <a:t> has CD4 cell count less than 200;</a:t>
            </a:r>
            <a:endParaRPr/>
          </a:p>
          <a:p>
            <a:pPr marL="228600" lvl="0" indent="-228600" algn="l" rtl="0">
              <a:lnSpc>
                <a:spcPct val="90000"/>
              </a:lnSpc>
              <a:spcBef>
                <a:spcPts val="1000"/>
              </a:spcBef>
              <a:spcAft>
                <a:spcPts val="0"/>
              </a:spcAft>
              <a:buClr>
                <a:schemeClr val="dk1"/>
              </a:buClr>
              <a:buSzPts val="2000"/>
              <a:buChar char="•"/>
            </a:pPr>
            <a:r>
              <a:rPr lang="en-US" sz="2000"/>
              <a:t>The proportion of late diagnosis has been increasing in recent years and higher than the average in WHO European region.</a:t>
            </a:r>
            <a:endParaRPr sz="2000"/>
          </a:p>
          <a:p>
            <a:pPr marL="228600" lvl="0" indent="-50800" algn="l" rtl="0">
              <a:lnSpc>
                <a:spcPct val="90000"/>
              </a:lnSpc>
              <a:spcBef>
                <a:spcPts val="1000"/>
              </a:spcBef>
              <a:spcAft>
                <a:spcPts val="0"/>
              </a:spcAft>
              <a:buClr>
                <a:schemeClr val="dk1"/>
              </a:buClr>
              <a:buSzPts val="2800"/>
              <a:buNone/>
            </a:pPr>
            <a:endParaRPr/>
          </a:p>
        </p:txBody>
      </p:sp>
      <p:sp>
        <p:nvSpPr>
          <p:cNvPr id="749" name="Google Shape;74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7"/>
          <p:cNvSpPr txBox="1">
            <a:spLocks noGrp="1"/>
          </p:cNvSpPr>
          <p:nvPr>
            <p:ph type="title"/>
          </p:nvPr>
        </p:nvSpPr>
        <p:spPr>
          <a:xfrm>
            <a:off x="457200" y="685800"/>
            <a:ext cx="11277600" cy="7067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4000"/>
              <a:buFont typeface="Calibri"/>
              <a:buNone/>
            </a:pPr>
            <a:r>
              <a:rPr lang="en-US" sz="4000">
                <a:solidFill>
                  <a:srgbClr val="00205C"/>
                </a:solidFill>
                <a:latin typeface="Calibri"/>
                <a:ea typeface="Calibri"/>
                <a:cs typeface="Calibri"/>
                <a:sym typeface="Calibri"/>
              </a:rPr>
              <a:t>Late diagnosis: recommendations</a:t>
            </a:r>
            <a:endParaRPr sz="4000">
              <a:solidFill>
                <a:srgbClr val="00205C"/>
              </a:solidFill>
              <a:latin typeface="Calibri"/>
              <a:ea typeface="Calibri"/>
              <a:cs typeface="Calibri"/>
              <a:sym typeface="Calibri"/>
            </a:endParaRPr>
          </a:p>
        </p:txBody>
      </p:sp>
      <p:sp>
        <p:nvSpPr>
          <p:cNvPr id="755" name="Google Shape;755;p37"/>
          <p:cNvSpPr txBox="1">
            <a:spLocks noGrp="1"/>
          </p:cNvSpPr>
          <p:nvPr>
            <p:ph type="body" idx="1"/>
          </p:nvPr>
        </p:nvSpPr>
        <p:spPr>
          <a:xfrm>
            <a:off x="390088" y="1486852"/>
            <a:ext cx="11277600" cy="3884295"/>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chemeClr val="dk1"/>
              </a:buClr>
              <a:buSzPts val="2000"/>
              <a:buNone/>
            </a:pPr>
            <a:r>
              <a:rPr lang="en-US" sz="2000"/>
              <a:t>Conduct an </a:t>
            </a:r>
            <a:r>
              <a:rPr lang="en-US" sz="2000" b="1"/>
              <a:t>assessment of all cases of late diagnosis </a:t>
            </a:r>
            <a:r>
              <a:rPr lang="en-US" sz="2000"/>
              <a:t>in 2022 to identify:</a:t>
            </a:r>
            <a:endParaRPr/>
          </a:p>
          <a:p>
            <a:pPr marL="228600" lvl="0" indent="-228600" algn="l" rtl="0">
              <a:lnSpc>
                <a:spcPct val="90000"/>
              </a:lnSpc>
              <a:spcBef>
                <a:spcPts val="1000"/>
              </a:spcBef>
              <a:spcAft>
                <a:spcPts val="0"/>
              </a:spcAft>
              <a:buClr>
                <a:schemeClr val="dk1"/>
              </a:buClr>
              <a:buSzPts val="2000"/>
              <a:buChar char="•"/>
            </a:pPr>
            <a:r>
              <a:rPr lang="en-US" sz="2000"/>
              <a:t>Missed opportunities for screening and/or earlier HIV diagnosis at different levels of health system, based on clinical indications, epidemiological history, etc;</a:t>
            </a:r>
            <a:endParaRPr/>
          </a:p>
          <a:p>
            <a:pPr marL="228600" lvl="0" indent="-228600" algn="l" rtl="0">
              <a:lnSpc>
                <a:spcPct val="90000"/>
              </a:lnSpc>
              <a:spcBef>
                <a:spcPts val="1000"/>
              </a:spcBef>
              <a:spcAft>
                <a:spcPts val="0"/>
              </a:spcAft>
              <a:buClr>
                <a:schemeClr val="dk1"/>
              </a:buClr>
              <a:buSzPts val="2000"/>
              <a:buChar char="•"/>
            </a:pPr>
            <a:r>
              <a:rPr lang="en-US" sz="2000"/>
              <a:t>Possible time and modes of transmission;</a:t>
            </a:r>
            <a:endParaRPr sz="2000"/>
          </a:p>
          <a:p>
            <a:pPr marL="228600" lvl="0" indent="-228600" algn="l" rtl="0">
              <a:lnSpc>
                <a:spcPct val="90000"/>
              </a:lnSpc>
              <a:spcBef>
                <a:spcPts val="1000"/>
              </a:spcBef>
              <a:spcAft>
                <a:spcPts val="0"/>
              </a:spcAft>
              <a:buClr>
                <a:schemeClr val="dk1"/>
              </a:buClr>
              <a:buSzPts val="2000"/>
              <a:buChar char="•"/>
            </a:pPr>
            <a:r>
              <a:rPr lang="en-US" sz="2000"/>
              <a:t>Potential patterns and form a “social and epidemiological portrait” of the most typical late presenters in order to conduct more targeted screening.</a:t>
            </a:r>
            <a:endParaRPr sz="2000"/>
          </a:p>
          <a:p>
            <a:pPr marL="228600" lvl="0" indent="-228600" algn="l" rtl="0">
              <a:lnSpc>
                <a:spcPct val="90000"/>
              </a:lnSpc>
              <a:spcBef>
                <a:spcPts val="1000"/>
              </a:spcBef>
              <a:spcAft>
                <a:spcPts val="0"/>
              </a:spcAft>
              <a:buClr>
                <a:schemeClr val="dk1"/>
              </a:buClr>
              <a:buSzPts val="2000"/>
              <a:buChar char="•"/>
            </a:pPr>
            <a:r>
              <a:rPr lang="en-US" sz="2000"/>
              <a:t>Increase </a:t>
            </a:r>
            <a:r>
              <a:rPr lang="en-US" sz="2000" b="1"/>
              <a:t>awareness and knowledge </a:t>
            </a:r>
            <a:r>
              <a:rPr lang="en-US" sz="2000"/>
              <a:t>among primary and specialized healthcare doctors about </a:t>
            </a:r>
            <a:r>
              <a:rPr lang="en-US" sz="2000" b="1"/>
              <a:t>clinical indications for HIV testing</a:t>
            </a:r>
            <a:r>
              <a:rPr lang="en-US" sz="2000"/>
              <a:t>.</a:t>
            </a:r>
            <a:endParaRPr sz="2000"/>
          </a:p>
          <a:p>
            <a:pPr marL="228600" lvl="0" indent="-228600" algn="l" rtl="0">
              <a:lnSpc>
                <a:spcPct val="90000"/>
              </a:lnSpc>
              <a:spcBef>
                <a:spcPts val="1000"/>
              </a:spcBef>
              <a:spcAft>
                <a:spcPts val="0"/>
              </a:spcAft>
              <a:buClr>
                <a:schemeClr val="dk1"/>
              </a:buClr>
              <a:buSzPts val="2000"/>
              <a:buChar char="•"/>
            </a:pPr>
            <a:r>
              <a:rPr lang="en-US" sz="2000"/>
              <a:t>Strengthening ethical index testing and assisted partner notification and assisted partner testing. </a:t>
            </a:r>
            <a:endParaRPr sz="2000"/>
          </a:p>
        </p:txBody>
      </p:sp>
      <p:sp>
        <p:nvSpPr>
          <p:cNvPr id="756" name="Google Shape;75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38"/>
          <p:cNvSpPr txBox="1"/>
          <p:nvPr/>
        </p:nvSpPr>
        <p:spPr>
          <a:xfrm>
            <a:off x="0" y="42309"/>
            <a:ext cx="121920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205C"/>
              </a:buClr>
              <a:buSzPts val="4000"/>
              <a:buFont typeface="Calibri"/>
              <a:buNone/>
            </a:pPr>
            <a:r>
              <a:rPr lang="en-US" sz="4000" b="1" i="0">
                <a:solidFill>
                  <a:srgbClr val="00205C"/>
                </a:solidFill>
                <a:latin typeface="Calibri"/>
                <a:ea typeface="Calibri"/>
                <a:cs typeface="Calibri"/>
                <a:sym typeface="Calibri"/>
              </a:rPr>
              <a:t>Understanding testing services: </a:t>
            </a:r>
            <a:br>
              <a:rPr lang="en-US" sz="4000" b="1" i="0">
                <a:solidFill>
                  <a:srgbClr val="00205C"/>
                </a:solidFill>
                <a:latin typeface="Calibri"/>
                <a:ea typeface="Calibri"/>
                <a:cs typeface="Calibri"/>
                <a:sym typeface="Calibri"/>
              </a:rPr>
            </a:br>
            <a:r>
              <a:rPr lang="en-US" sz="4000" b="1" i="0">
                <a:solidFill>
                  <a:srgbClr val="00205C"/>
                </a:solidFill>
                <a:latin typeface="Calibri"/>
                <a:ea typeface="Calibri"/>
                <a:cs typeface="Calibri"/>
                <a:sym typeface="Calibri"/>
              </a:rPr>
              <a:t>a cross-cutting programme perspective</a:t>
            </a:r>
            <a:endParaRPr/>
          </a:p>
        </p:txBody>
      </p:sp>
      <p:grpSp>
        <p:nvGrpSpPr>
          <p:cNvPr id="762" name="Google Shape;762;p38"/>
          <p:cNvGrpSpPr/>
          <p:nvPr/>
        </p:nvGrpSpPr>
        <p:grpSpPr>
          <a:xfrm>
            <a:off x="409685" y="1187001"/>
            <a:ext cx="5232328" cy="5042217"/>
            <a:chOff x="518922" y="3148"/>
            <a:chExt cx="5232328" cy="5042217"/>
          </a:xfrm>
        </p:grpSpPr>
        <p:sp>
          <p:nvSpPr>
            <p:cNvPr id="763" name="Google Shape;763;p38"/>
            <p:cNvSpPr/>
            <p:nvPr/>
          </p:nvSpPr>
          <p:spPr>
            <a:xfrm>
              <a:off x="1044458" y="628632"/>
              <a:ext cx="4181255" cy="4181255"/>
            </a:xfrm>
            <a:prstGeom prst="blockArc">
              <a:avLst>
                <a:gd name="adj1" fmla="val 11880000"/>
                <a:gd name="adj2" fmla="val 16200000"/>
                <a:gd name="adj3" fmla="val 4643"/>
              </a:avLst>
            </a:prstGeom>
            <a:solidFill>
              <a:srgbClr val="B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1044458" y="628632"/>
              <a:ext cx="4181255" cy="4181255"/>
            </a:xfrm>
            <a:prstGeom prst="blockArc">
              <a:avLst>
                <a:gd name="adj1" fmla="val 7560000"/>
                <a:gd name="adj2" fmla="val 11880000"/>
                <a:gd name="adj3" fmla="val 4643"/>
              </a:avLst>
            </a:prstGeom>
            <a:solidFill>
              <a:srgbClr val="B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1044458" y="628632"/>
              <a:ext cx="4181255" cy="4181255"/>
            </a:xfrm>
            <a:prstGeom prst="blockArc">
              <a:avLst>
                <a:gd name="adj1" fmla="val 3240000"/>
                <a:gd name="adj2" fmla="val 7560000"/>
                <a:gd name="adj3" fmla="val 4643"/>
              </a:avLst>
            </a:prstGeom>
            <a:solidFill>
              <a:srgbClr val="B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1044458" y="628632"/>
              <a:ext cx="4181255" cy="4181255"/>
            </a:xfrm>
            <a:prstGeom prst="blockArc">
              <a:avLst>
                <a:gd name="adj1" fmla="val 20520000"/>
                <a:gd name="adj2" fmla="val 3240000"/>
                <a:gd name="adj3" fmla="val 4643"/>
              </a:avLst>
            </a:prstGeom>
            <a:solidFill>
              <a:srgbClr val="B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1044458" y="628632"/>
              <a:ext cx="4181255" cy="4181255"/>
            </a:xfrm>
            <a:prstGeom prst="blockArc">
              <a:avLst>
                <a:gd name="adj1" fmla="val 16200000"/>
                <a:gd name="adj2" fmla="val 20520000"/>
                <a:gd name="adj3" fmla="val 4643"/>
              </a:avLst>
            </a:prstGeom>
            <a:solidFill>
              <a:srgbClr val="BAD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2172210" y="1756384"/>
              <a:ext cx="1925751" cy="1925751"/>
            </a:xfrm>
            <a:prstGeom prst="ellipse">
              <a:avLst/>
            </a:prstGeom>
            <a:solidFill>
              <a:srgbClr val="548135"/>
            </a:solidFill>
            <a:ln w="12700" cap="flat" cmpd="sng">
              <a:solidFill>
                <a:srgbClr val="659C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txBox="1"/>
            <p:nvPr/>
          </p:nvSpPr>
          <p:spPr>
            <a:xfrm>
              <a:off x="2454230" y="2038404"/>
              <a:ext cx="1361711" cy="1361711"/>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Testing services</a:t>
              </a:r>
              <a:endParaRPr/>
            </a:p>
          </p:txBody>
        </p:sp>
        <p:sp>
          <p:nvSpPr>
            <p:cNvPr id="770" name="Google Shape;770;p38"/>
            <p:cNvSpPr/>
            <p:nvPr/>
          </p:nvSpPr>
          <p:spPr>
            <a:xfrm>
              <a:off x="2461073" y="3148"/>
              <a:ext cx="1348025" cy="1348025"/>
            </a:xfrm>
            <a:prstGeom prst="ellipse">
              <a:avLst/>
            </a:prstGeom>
            <a:solidFill>
              <a:schemeClr val="lt1"/>
            </a:solidFill>
            <a:ln w="12700" cap="flat" cmpd="sng">
              <a:solidFill>
                <a:srgbClr val="659C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txBox="1"/>
            <p:nvPr/>
          </p:nvSpPr>
          <p:spPr>
            <a:xfrm>
              <a:off x="2658487" y="200562"/>
              <a:ext cx="953197" cy="953197"/>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Facility-based</a:t>
              </a:r>
              <a:endParaRPr/>
            </a:p>
          </p:txBody>
        </p:sp>
        <p:sp>
          <p:nvSpPr>
            <p:cNvPr id="772" name="Google Shape;772;p38"/>
            <p:cNvSpPr/>
            <p:nvPr/>
          </p:nvSpPr>
          <p:spPr>
            <a:xfrm>
              <a:off x="4403225" y="1414204"/>
              <a:ext cx="1348025" cy="1348025"/>
            </a:xfrm>
            <a:prstGeom prst="ellipse">
              <a:avLst/>
            </a:prstGeom>
            <a:solidFill>
              <a:schemeClr val="lt1"/>
            </a:solidFill>
            <a:ln w="12700" cap="flat" cmpd="sng">
              <a:solidFill>
                <a:srgbClr val="659C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txBox="1"/>
            <p:nvPr/>
          </p:nvSpPr>
          <p:spPr>
            <a:xfrm>
              <a:off x="4600639" y="1611618"/>
              <a:ext cx="953197" cy="953197"/>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Community-based</a:t>
              </a:r>
              <a:endParaRPr/>
            </a:p>
          </p:txBody>
        </p:sp>
        <p:sp>
          <p:nvSpPr>
            <p:cNvPr id="774" name="Google Shape;774;p38"/>
            <p:cNvSpPr/>
            <p:nvPr/>
          </p:nvSpPr>
          <p:spPr>
            <a:xfrm>
              <a:off x="3661389" y="3697340"/>
              <a:ext cx="1348025" cy="1348025"/>
            </a:xfrm>
            <a:prstGeom prst="ellipse">
              <a:avLst/>
            </a:prstGeom>
            <a:solidFill>
              <a:schemeClr val="lt1"/>
            </a:solidFill>
            <a:ln w="12700" cap="flat" cmpd="sng">
              <a:solidFill>
                <a:srgbClr val="659C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txBox="1"/>
            <p:nvPr/>
          </p:nvSpPr>
          <p:spPr>
            <a:xfrm>
              <a:off x="3858803" y="3894754"/>
              <a:ext cx="953197" cy="953197"/>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Self-testing</a:t>
              </a:r>
              <a:endParaRPr/>
            </a:p>
          </p:txBody>
        </p:sp>
        <p:sp>
          <p:nvSpPr>
            <p:cNvPr id="776" name="Google Shape;776;p38"/>
            <p:cNvSpPr/>
            <p:nvPr/>
          </p:nvSpPr>
          <p:spPr>
            <a:xfrm>
              <a:off x="1260757" y="3697340"/>
              <a:ext cx="1348025" cy="1348025"/>
            </a:xfrm>
            <a:prstGeom prst="ellipse">
              <a:avLst/>
            </a:prstGeom>
            <a:solidFill>
              <a:schemeClr val="lt1"/>
            </a:solidFill>
            <a:ln w="12700" cap="flat" cmpd="sng">
              <a:solidFill>
                <a:srgbClr val="659C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txBox="1"/>
            <p:nvPr/>
          </p:nvSpPr>
          <p:spPr>
            <a:xfrm>
              <a:off x="1458171" y="3894754"/>
              <a:ext cx="953197" cy="953197"/>
            </a:xfrm>
            <a:prstGeom prst="rect">
              <a:avLst/>
            </a:prstGeom>
            <a:noFill/>
            <a:ln>
              <a:noFill/>
            </a:ln>
          </p:spPr>
          <p:txBody>
            <a:bodyPr spcFirstLastPara="1" wrap="square" lIns="17775" tIns="17775" rIns="17775" bIns="1777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Social network testing</a:t>
              </a:r>
              <a:endParaRPr/>
            </a:p>
          </p:txBody>
        </p:sp>
        <p:sp>
          <p:nvSpPr>
            <p:cNvPr id="778" name="Google Shape;778;p38"/>
            <p:cNvSpPr/>
            <p:nvPr/>
          </p:nvSpPr>
          <p:spPr>
            <a:xfrm>
              <a:off x="518922" y="1414204"/>
              <a:ext cx="1348025" cy="1348025"/>
            </a:xfrm>
            <a:prstGeom prst="ellipse">
              <a:avLst/>
            </a:prstGeom>
            <a:solidFill>
              <a:schemeClr val="lt1"/>
            </a:solidFill>
            <a:ln w="12700" cap="flat" cmpd="sng">
              <a:solidFill>
                <a:srgbClr val="659C4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txBox="1"/>
            <p:nvPr/>
          </p:nvSpPr>
          <p:spPr>
            <a:xfrm>
              <a:off x="716336" y="1611618"/>
              <a:ext cx="953197" cy="953197"/>
            </a:xfrm>
            <a:prstGeom prst="rect">
              <a:avLst/>
            </a:prstGeom>
            <a:noFill/>
            <a:ln>
              <a:noFill/>
            </a:ln>
          </p:spPr>
          <p:txBody>
            <a:bodyPr spcFirstLastPara="1" wrap="square" lIns="17775" tIns="17775" rIns="17775" bIns="1777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Provider-assisted referral (i.e. index testing)</a:t>
              </a:r>
              <a:endParaRPr/>
            </a:p>
          </p:txBody>
        </p:sp>
      </p:grpSp>
      <p:pic>
        <p:nvPicPr>
          <p:cNvPr id="780" name="Google Shape;780;p38"/>
          <p:cNvPicPr preferRelativeResize="0"/>
          <p:nvPr/>
        </p:nvPicPr>
        <p:blipFill rotWithShape="1">
          <a:blip r:embed="rId3">
            <a:alphaModFix/>
          </a:blip>
          <a:srcRect/>
          <a:stretch/>
        </p:blipFill>
        <p:spPr>
          <a:xfrm>
            <a:off x="1834280" y="2209784"/>
            <a:ext cx="636010" cy="636010"/>
          </a:xfrm>
          <a:prstGeom prst="rect">
            <a:avLst/>
          </a:prstGeom>
          <a:solidFill>
            <a:schemeClr val="lt1"/>
          </a:solidFill>
          <a:ln>
            <a:noFill/>
          </a:ln>
        </p:spPr>
      </p:pic>
      <p:pic>
        <p:nvPicPr>
          <p:cNvPr id="781" name="Google Shape;781;p38"/>
          <p:cNvPicPr preferRelativeResize="0"/>
          <p:nvPr/>
        </p:nvPicPr>
        <p:blipFill rotWithShape="1">
          <a:blip r:embed="rId4">
            <a:alphaModFix/>
          </a:blip>
          <a:srcRect/>
          <a:stretch/>
        </p:blipFill>
        <p:spPr>
          <a:xfrm>
            <a:off x="3646996" y="2210180"/>
            <a:ext cx="636010" cy="636010"/>
          </a:xfrm>
          <a:prstGeom prst="rect">
            <a:avLst/>
          </a:prstGeom>
          <a:solidFill>
            <a:schemeClr val="lt1"/>
          </a:solidFill>
          <a:ln>
            <a:noFill/>
          </a:ln>
        </p:spPr>
      </p:pic>
      <p:pic>
        <p:nvPicPr>
          <p:cNvPr id="782" name="Google Shape;782;p38"/>
          <p:cNvPicPr preferRelativeResize="0"/>
          <p:nvPr/>
        </p:nvPicPr>
        <p:blipFill rotWithShape="1">
          <a:blip r:embed="rId5">
            <a:alphaModFix/>
          </a:blip>
          <a:srcRect/>
          <a:stretch/>
        </p:blipFill>
        <p:spPr>
          <a:xfrm>
            <a:off x="2675671" y="4921742"/>
            <a:ext cx="775205" cy="752405"/>
          </a:xfrm>
          <a:prstGeom prst="rect">
            <a:avLst/>
          </a:prstGeom>
          <a:solidFill>
            <a:schemeClr val="lt1"/>
          </a:solidFill>
          <a:ln>
            <a:noFill/>
          </a:ln>
        </p:spPr>
      </p:pic>
      <p:pic>
        <p:nvPicPr>
          <p:cNvPr id="783" name="Google Shape;783;p38"/>
          <p:cNvPicPr preferRelativeResize="0"/>
          <p:nvPr/>
        </p:nvPicPr>
        <p:blipFill rotWithShape="1">
          <a:blip r:embed="rId6">
            <a:alphaModFix/>
          </a:blip>
          <a:srcRect t="9327"/>
          <a:stretch/>
        </p:blipFill>
        <p:spPr>
          <a:xfrm>
            <a:off x="4201093" y="3908927"/>
            <a:ext cx="636010" cy="636347"/>
          </a:xfrm>
          <a:prstGeom prst="rect">
            <a:avLst/>
          </a:prstGeom>
          <a:solidFill>
            <a:schemeClr val="lt1"/>
          </a:solidFill>
          <a:ln>
            <a:noFill/>
          </a:ln>
        </p:spPr>
      </p:pic>
      <p:pic>
        <p:nvPicPr>
          <p:cNvPr id="784" name="Google Shape;784;p38"/>
          <p:cNvPicPr preferRelativeResize="0"/>
          <p:nvPr/>
        </p:nvPicPr>
        <p:blipFill rotWithShape="1">
          <a:blip r:embed="rId7">
            <a:alphaModFix/>
          </a:blip>
          <a:srcRect/>
          <a:stretch/>
        </p:blipFill>
        <p:spPr>
          <a:xfrm>
            <a:off x="1335426" y="3909263"/>
            <a:ext cx="599056" cy="636011"/>
          </a:xfrm>
          <a:prstGeom prst="rect">
            <a:avLst/>
          </a:prstGeom>
          <a:solidFill>
            <a:schemeClr val="lt1"/>
          </a:solidFill>
          <a:ln>
            <a:noFill/>
          </a:ln>
        </p:spPr>
      </p:pic>
      <p:pic>
        <p:nvPicPr>
          <p:cNvPr id="785" name="Google Shape;785;p38"/>
          <p:cNvPicPr preferRelativeResize="0"/>
          <p:nvPr/>
        </p:nvPicPr>
        <p:blipFill rotWithShape="1">
          <a:blip r:embed="rId8">
            <a:alphaModFix/>
          </a:blip>
          <a:srcRect/>
          <a:stretch/>
        </p:blipFill>
        <p:spPr>
          <a:xfrm>
            <a:off x="749228" y="6265963"/>
            <a:ext cx="4553242" cy="470042"/>
          </a:xfrm>
          <a:prstGeom prst="rect">
            <a:avLst/>
          </a:prstGeom>
          <a:noFill/>
          <a:ln>
            <a:noFill/>
          </a:ln>
        </p:spPr>
      </p:pic>
      <p:sp>
        <p:nvSpPr>
          <p:cNvPr id="786" name="Google Shape;786;p38"/>
          <p:cNvSpPr txBox="1"/>
          <p:nvPr/>
        </p:nvSpPr>
        <p:spPr>
          <a:xfrm>
            <a:off x="6051234" y="1600603"/>
            <a:ext cx="5598693" cy="4832092"/>
          </a:xfrm>
          <a:prstGeom prst="rect">
            <a:avLst/>
          </a:prstGeom>
          <a:solidFill>
            <a:srgbClr val="F2F2F2"/>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C0"/>
              </a:buClr>
              <a:buSzPts val="1400"/>
              <a:buFont typeface="Arial"/>
              <a:buChar char="•"/>
            </a:pPr>
            <a:r>
              <a:rPr lang="en-US" sz="1400" b="1" i="0" u="none" strike="noStrike" cap="none">
                <a:solidFill>
                  <a:srgbClr val="0070C0"/>
                </a:solidFill>
                <a:latin typeface="Arial"/>
                <a:ea typeface="Arial"/>
                <a:cs typeface="Arial"/>
                <a:sym typeface="Arial"/>
              </a:rPr>
              <a:t>Different purposes for testing</a:t>
            </a:r>
            <a:endParaRPr/>
          </a:p>
          <a:p>
            <a:pPr marL="742950" marR="0" lvl="1" indent="-28575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Case-finding focused testing</a:t>
            </a:r>
            <a:r>
              <a:rPr lang="en-US" sz="1400" b="0" i="0" u="none" strike="noStrike" cap="none">
                <a:solidFill>
                  <a:srgbClr val="000000"/>
                </a:solidFill>
                <a:latin typeface="Arial"/>
                <a:ea typeface="Arial"/>
                <a:cs typeface="Arial"/>
                <a:sym typeface="Arial"/>
              </a:rPr>
              <a:t>: Implementation focused on reaching those with undiagnosed infection and facilitating linkage to treatment and care. Generally, includes specific targeted testing strategies. </a:t>
            </a:r>
            <a:endParaRPr/>
          </a:p>
          <a:p>
            <a:pPr marL="742950" marR="0" lvl="1" indent="-28575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Prevention focused testing</a:t>
            </a:r>
            <a:r>
              <a:rPr lang="en-US" sz="1400" b="0" i="0" u="none" strike="noStrike" cap="none">
                <a:solidFill>
                  <a:srgbClr val="000000"/>
                </a:solidFill>
                <a:latin typeface="Arial"/>
                <a:ea typeface="Arial"/>
                <a:cs typeface="Arial"/>
                <a:sym typeface="Arial"/>
              </a:rPr>
              <a:t>: Ensuring those people stay negative and identifying HIV early in those with high ongoing risk. Core services e.g. PMTCT/ANC, VMMC, PrEP, AGYW, KP services </a:t>
            </a:r>
            <a:endParaRPr/>
          </a:p>
          <a:p>
            <a:pPr marL="742950" marR="0" lvl="1"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Aim is to achieve a strategic mix that is person-centered and contributes to larger treatment and prevention goals.</a:t>
            </a:r>
            <a:endParaRPr/>
          </a:p>
          <a:p>
            <a:pPr marL="457200" marR="0" lvl="1"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1400"/>
              <a:buFont typeface="Arial"/>
              <a:buChar char="•"/>
            </a:pPr>
            <a:r>
              <a:rPr lang="en-US" sz="1400" b="1" i="0" u="none" strike="noStrike" cap="none">
                <a:solidFill>
                  <a:srgbClr val="0070C0"/>
                </a:solidFill>
                <a:latin typeface="Arial"/>
                <a:ea typeface="Arial"/>
                <a:cs typeface="Arial"/>
                <a:sym typeface="Arial"/>
              </a:rPr>
              <a:t>Different scale and providers </a:t>
            </a:r>
            <a:endParaRPr sz="1400" b="1"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Diagnosis with rapid tests and includes range of cadres often lay providers, community workers as well as self-testing and self-sampling </a:t>
            </a:r>
            <a:endParaRPr/>
          </a:p>
          <a:p>
            <a:pPr marL="742950" marR="0" lvl="1"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Testing providers have many tasks including mobilizing, testing, linking; often integrating work with other disease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Testing sites vary widely (mobile &amp; fixed, big &amp; small, high &amp; low throughput). In some settings testing in ANC/PHC settings and lower-level sites without clinical labs and limited staff capacity </a:t>
            </a:r>
            <a:endParaRPr/>
          </a:p>
        </p:txBody>
      </p:sp>
      <p:sp>
        <p:nvSpPr>
          <p:cNvPr id="787" name="Google Shape;787;p38"/>
          <p:cNvSpPr txBox="1"/>
          <p:nvPr/>
        </p:nvSpPr>
        <p:spPr>
          <a:xfrm>
            <a:off x="5553927" y="6428228"/>
            <a:ext cx="6096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Source: WHO, </a:t>
            </a:r>
            <a:r>
              <a:rPr lang="en-US" sz="1200" b="0"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https://www.who.int/publications/i/item/978-92-4-155058-1</a:t>
            </a:r>
            <a:r>
              <a:rPr lang="en-US" sz="1200" b="0" i="0" u="none" strike="noStrike" cap="none">
                <a:solidFill>
                  <a:srgbClr val="000000"/>
                </a:solidFill>
                <a:latin typeface="Calibri"/>
                <a:ea typeface="Calibri"/>
                <a:cs typeface="Calibri"/>
                <a:sym typeface="Calibri"/>
              </a:rPr>
              <a:t> </a:t>
            </a:r>
            <a:endParaRPr/>
          </a:p>
        </p:txBody>
      </p:sp>
      <p:pic>
        <p:nvPicPr>
          <p:cNvPr id="788" name="Google Shape;788;p38"/>
          <p:cNvPicPr preferRelativeResize="0"/>
          <p:nvPr/>
        </p:nvPicPr>
        <p:blipFill rotWithShape="1">
          <a:blip r:embed="rId10">
            <a:alphaModFix/>
          </a:blip>
          <a:srcRect/>
          <a:stretch/>
        </p:blipFill>
        <p:spPr>
          <a:xfrm>
            <a:off x="10176525" y="277002"/>
            <a:ext cx="1847121" cy="679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Methods</a:t>
            </a:r>
            <a:endParaRPr/>
          </a:p>
        </p:txBody>
      </p:sp>
      <p:sp>
        <p:nvSpPr>
          <p:cNvPr id="482" name="Google Shape;482;p4"/>
          <p:cNvSpPr txBox="1">
            <a:spLocks noGrp="1"/>
          </p:cNvSpPr>
          <p:nvPr>
            <p:ph type="body" idx="1"/>
          </p:nvPr>
        </p:nvSpPr>
        <p:spPr>
          <a:xfrm>
            <a:off x="457200" y="1169233"/>
            <a:ext cx="11277600" cy="4540688"/>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chemeClr val="dk1"/>
              </a:buClr>
              <a:buSzPts val="2400"/>
              <a:buChar char="•"/>
            </a:pPr>
            <a:r>
              <a:rPr lang="en-US" sz="2400">
                <a:latin typeface="Calibri"/>
                <a:ea typeface="Calibri"/>
                <a:cs typeface="Calibri"/>
                <a:sym typeface="Calibri"/>
              </a:rPr>
              <a:t>Based on WHO tool kit for Conducting Programme Reviews for HIV</a:t>
            </a:r>
            <a:endParaRPr sz="2400">
              <a:latin typeface="Times New Roman"/>
              <a:ea typeface="Times New Roman"/>
              <a:cs typeface="Times New Roman"/>
              <a:sym typeface="Times New Roman"/>
            </a:endParaRPr>
          </a:p>
          <a:p>
            <a:pPr marL="228600" lvl="0" indent="-228600" algn="l" rtl="0">
              <a:lnSpc>
                <a:spcPct val="100000"/>
              </a:lnSpc>
              <a:spcBef>
                <a:spcPts val="1000"/>
              </a:spcBef>
              <a:spcAft>
                <a:spcPts val="0"/>
              </a:spcAft>
              <a:buClr>
                <a:schemeClr val="dk1"/>
              </a:buClr>
              <a:buSzPts val="2400"/>
              <a:buChar char="•"/>
            </a:pPr>
            <a:r>
              <a:rPr lang="en-US" sz="2400" b="1">
                <a:latin typeface="Calibri"/>
                <a:ea typeface="Calibri"/>
                <a:cs typeface="Calibri"/>
                <a:sym typeface="Calibri"/>
              </a:rPr>
              <a:t>Phase 1:</a:t>
            </a:r>
            <a:r>
              <a:rPr lang="en-US" sz="2400">
                <a:latin typeface="Calibri"/>
                <a:ea typeface="Calibri"/>
                <a:cs typeface="Calibri"/>
                <a:sym typeface="Calibri"/>
              </a:rPr>
              <a:t> Desk review</a:t>
            </a:r>
            <a:endParaRPr sz="2400">
              <a:solidFill>
                <a:srgbClr val="FF0000"/>
              </a:solidFill>
              <a:latin typeface="Calibri"/>
              <a:ea typeface="Calibri"/>
              <a:cs typeface="Calibri"/>
              <a:sym typeface="Calibri"/>
            </a:endParaRPr>
          </a:p>
          <a:p>
            <a:pPr marL="228600" lvl="0" indent="-228600" algn="l" rtl="0">
              <a:lnSpc>
                <a:spcPct val="100000"/>
              </a:lnSpc>
              <a:spcBef>
                <a:spcPts val="1000"/>
              </a:spcBef>
              <a:spcAft>
                <a:spcPts val="0"/>
              </a:spcAft>
              <a:buClr>
                <a:schemeClr val="dk1"/>
              </a:buClr>
              <a:buSzPts val="2400"/>
              <a:buChar char="•"/>
            </a:pPr>
            <a:r>
              <a:rPr lang="en-US" sz="2400" b="1">
                <a:latin typeface="Calibri"/>
                <a:ea typeface="Calibri"/>
                <a:cs typeface="Calibri"/>
                <a:sym typeface="Calibri"/>
              </a:rPr>
              <a:t>Phase 2:  </a:t>
            </a:r>
            <a:r>
              <a:rPr lang="en-US" sz="2400">
                <a:latin typeface="Calibri"/>
                <a:ea typeface="Calibri"/>
                <a:cs typeface="Calibri"/>
                <a:sym typeface="Calibri"/>
              </a:rPr>
              <a:t>one week in-country mission</a:t>
            </a:r>
            <a:endParaRPr/>
          </a:p>
          <a:p>
            <a:pPr marL="228600" lvl="0" indent="-228600" algn="l" rtl="0">
              <a:lnSpc>
                <a:spcPct val="100000"/>
              </a:lnSpc>
              <a:spcBef>
                <a:spcPts val="1000"/>
              </a:spcBef>
              <a:spcAft>
                <a:spcPts val="0"/>
              </a:spcAft>
              <a:buClr>
                <a:schemeClr val="dk1"/>
              </a:buClr>
              <a:buSzPts val="2400"/>
              <a:buChar char="•"/>
            </a:pPr>
            <a:r>
              <a:rPr lang="en-US" sz="2400" b="1">
                <a:latin typeface="Calibri"/>
                <a:ea typeface="Calibri"/>
                <a:cs typeface="Calibri"/>
                <a:sym typeface="Calibri"/>
              </a:rPr>
              <a:t>Deliverables</a:t>
            </a:r>
            <a:endParaRPr/>
          </a:p>
          <a:p>
            <a:pPr marL="685800" lvl="1" indent="-228600" algn="l" rtl="0">
              <a:lnSpc>
                <a:spcPct val="100000"/>
              </a:lnSpc>
              <a:spcBef>
                <a:spcPts val="500"/>
              </a:spcBef>
              <a:spcAft>
                <a:spcPts val="0"/>
              </a:spcAft>
              <a:buClr>
                <a:schemeClr val="dk1"/>
              </a:buClr>
              <a:buSzPts val="2400"/>
              <a:buChar char="•"/>
            </a:pPr>
            <a:r>
              <a:rPr lang="en-US" sz="2400">
                <a:latin typeface="Calibri"/>
                <a:ea typeface="Calibri"/>
                <a:cs typeface="Calibri"/>
                <a:sym typeface="Calibri"/>
              </a:rPr>
              <a:t>Preliminary findings and recommendations presented at the end of country mission</a:t>
            </a:r>
            <a:endParaRPr/>
          </a:p>
          <a:p>
            <a:pPr marL="685800" lvl="1" indent="-228600" algn="l" rtl="0">
              <a:lnSpc>
                <a:spcPct val="100000"/>
              </a:lnSpc>
              <a:spcBef>
                <a:spcPts val="500"/>
              </a:spcBef>
              <a:spcAft>
                <a:spcPts val="0"/>
              </a:spcAft>
              <a:buClr>
                <a:schemeClr val="dk1"/>
              </a:buClr>
              <a:buSzPts val="2400"/>
              <a:buChar char="•"/>
            </a:pPr>
            <a:r>
              <a:rPr lang="en-US" sz="2400">
                <a:latin typeface="Calibri"/>
                <a:ea typeface="Calibri"/>
                <a:cs typeface="Calibri"/>
                <a:sym typeface="Calibri"/>
              </a:rPr>
              <a:t>Draft report with findings and recommendations one month following the mission.</a:t>
            </a:r>
            <a:endParaRPr sz="2400">
              <a:latin typeface="Calibri"/>
              <a:ea typeface="Calibri"/>
              <a:cs typeface="Calibri"/>
              <a:sym typeface="Calibri"/>
            </a:endParaRPr>
          </a:p>
        </p:txBody>
      </p:sp>
      <p:sp>
        <p:nvSpPr>
          <p:cNvPr id="483" name="Google Shape;483;p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39"/>
          <p:cNvSpPr txBox="1">
            <a:spLocks noGrp="1"/>
          </p:cNvSpPr>
          <p:nvPr>
            <p:ph type="title"/>
          </p:nvPr>
        </p:nvSpPr>
        <p:spPr>
          <a:xfrm>
            <a:off x="457199" y="320238"/>
            <a:ext cx="11277600" cy="52221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5C"/>
              </a:buClr>
              <a:buSzPct val="100000"/>
              <a:buFont typeface="Calibri"/>
              <a:buNone/>
            </a:pPr>
            <a:r>
              <a:rPr lang="en-US">
                <a:solidFill>
                  <a:srgbClr val="00205C"/>
                </a:solidFill>
                <a:latin typeface="Calibri"/>
                <a:ea typeface="Calibri"/>
                <a:cs typeface="Calibri"/>
                <a:sym typeface="Calibri"/>
              </a:rPr>
              <a:t>HIV Pre-Exposure Prophylaxis (PrEP)</a:t>
            </a:r>
            <a:endParaRPr/>
          </a:p>
        </p:txBody>
      </p:sp>
      <p:sp>
        <p:nvSpPr>
          <p:cNvPr id="794" name="Google Shape;794;p39"/>
          <p:cNvSpPr txBox="1">
            <a:spLocks noGrp="1"/>
          </p:cNvSpPr>
          <p:nvPr>
            <p:ph type="body" idx="1"/>
          </p:nvPr>
        </p:nvSpPr>
        <p:spPr>
          <a:xfrm>
            <a:off x="520116" y="1208015"/>
            <a:ext cx="11214683" cy="452166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00000"/>
              </a:buClr>
              <a:buSzPct val="100000"/>
              <a:buNone/>
            </a:pPr>
            <a:r>
              <a:rPr lang="en-US" sz="1800">
                <a:solidFill>
                  <a:srgbClr val="000000"/>
                </a:solidFill>
                <a:latin typeface="Arial"/>
                <a:ea typeface="Arial"/>
                <a:cs typeface="Arial"/>
                <a:sym typeface="Arial"/>
              </a:rPr>
              <a:t>PrEP has been available since 2019, with 414 current clients.</a:t>
            </a:r>
            <a:endParaRPr/>
          </a:p>
          <a:p>
            <a:pPr marL="0" lvl="0" indent="0" algn="l" rtl="0">
              <a:lnSpc>
                <a:spcPct val="90000"/>
              </a:lnSpc>
              <a:spcBef>
                <a:spcPts val="640"/>
              </a:spcBef>
              <a:spcAft>
                <a:spcPts val="0"/>
              </a:spcAft>
              <a:buClr>
                <a:srgbClr val="000000"/>
              </a:buClr>
              <a:buSzPct val="100000"/>
              <a:buNone/>
            </a:pPr>
            <a:endParaRPr sz="1800">
              <a:solidFill>
                <a:srgbClr val="000000"/>
              </a:solidFill>
              <a:latin typeface="Arial"/>
              <a:ea typeface="Arial"/>
              <a:cs typeface="Arial"/>
              <a:sym typeface="Arial"/>
            </a:endParaRPr>
          </a:p>
          <a:p>
            <a:pPr marL="0" lvl="0" indent="0" algn="l" rtl="0">
              <a:lnSpc>
                <a:spcPct val="100000"/>
              </a:lnSpc>
              <a:spcBef>
                <a:spcPts val="640"/>
              </a:spcBef>
              <a:spcAft>
                <a:spcPts val="0"/>
              </a:spcAft>
              <a:buClr>
                <a:srgbClr val="000000"/>
              </a:buClr>
              <a:buSzPct val="108108"/>
              <a:buNone/>
            </a:pPr>
            <a:r>
              <a:rPr lang="en-US" sz="1800" b="1" i="0" u="none" strike="noStrike">
                <a:solidFill>
                  <a:srgbClr val="000000"/>
                </a:solidFill>
                <a:latin typeface="Arial"/>
                <a:ea typeface="Arial"/>
                <a:cs typeface="Arial"/>
                <a:sym typeface="Arial"/>
              </a:rPr>
              <a:t>Achievements:</a:t>
            </a:r>
            <a:endParaRPr sz="1800" b="1" i="0" u="none" strike="noStrike">
              <a:solidFill>
                <a:srgbClr val="000000"/>
              </a:solidFill>
              <a:latin typeface="Arial"/>
              <a:ea typeface="Arial"/>
              <a:cs typeface="Arial"/>
              <a:sym typeface="Arial"/>
            </a:endParaRPr>
          </a:p>
          <a:p>
            <a:pPr marL="285750" lvl="0" indent="-285750" algn="l" rtl="0">
              <a:lnSpc>
                <a:spcPct val="90000"/>
              </a:lnSpc>
              <a:spcBef>
                <a:spcPts val="640"/>
              </a:spcBef>
              <a:spcAft>
                <a:spcPts val="0"/>
              </a:spcAft>
              <a:buClr>
                <a:srgbClr val="000000"/>
              </a:buClr>
              <a:buSzPct val="100000"/>
              <a:buChar char="•"/>
            </a:pPr>
            <a:r>
              <a:rPr lang="en-US" sz="1800">
                <a:solidFill>
                  <a:srgbClr val="000000"/>
                </a:solidFill>
                <a:latin typeface="Arial"/>
                <a:ea typeface="Arial"/>
                <a:cs typeface="Arial"/>
                <a:sym typeface="Arial"/>
              </a:rPr>
              <a:t>National clinical protocol „Profilaxia Pre-expunere la infecția HIV” was approved in 2022 and mostly aligned with WHO guidance, including target populations and indications for PrEP (pregnant and breastfeeding women, availability of PrEP at the request of the person, etc).</a:t>
            </a:r>
            <a:endParaRPr/>
          </a:p>
          <a:p>
            <a:pPr marL="285750" lvl="0" indent="-285750" algn="l" rtl="0">
              <a:lnSpc>
                <a:spcPct val="90000"/>
              </a:lnSpc>
              <a:spcBef>
                <a:spcPts val="640"/>
              </a:spcBef>
              <a:spcAft>
                <a:spcPts val="0"/>
              </a:spcAft>
              <a:buClr>
                <a:srgbClr val="000000"/>
              </a:buClr>
              <a:buSzPct val="100000"/>
              <a:buChar char="•"/>
            </a:pPr>
            <a:r>
              <a:rPr lang="en-US" sz="1800">
                <a:solidFill>
                  <a:srgbClr val="000000"/>
                </a:solidFill>
                <a:latin typeface="Arial"/>
                <a:ea typeface="Arial"/>
                <a:cs typeface="Arial"/>
                <a:sym typeface="Arial"/>
              </a:rPr>
              <a:t>Mixed (community-facility-based) model is being implemented, mostly through GenderDocM (300/414).</a:t>
            </a:r>
            <a:endParaRPr/>
          </a:p>
          <a:p>
            <a:pPr marL="0" lvl="0" indent="0" algn="l" rtl="0">
              <a:lnSpc>
                <a:spcPct val="90000"/>
              </a:lnSpc>
              <a:spcBef>
                <a:spcPts val="640"/>
              </a:spcBef>
              <a:spcAft>
                <a:spcPts val="0"/>
              </a:spcAft>
              <a:buClr>
                <a:srgbClr val="000000"/>
              </a:buClr>
              <a:buSzPct val="100000"/>
              <a:buNone/>
            </a:pPr>
            <a:endParaRPr sz="1800" b="1">
              <a:solidFill>
                <a:srgbClr val="000000"/>
              </a:solidFill>
              <a:latin typeface="Arial"/>
              <a:ea typeface="Arial"/>
              <a:cs typeface="Arial"/>
              <a:sym typeface="Arial"/>
            </a:endParaRPr>
          </a:p>
          <a:p>
            <a:pPr marL="0" lvl="0" indent="0" algn="l" rtl="0">
              <a:lnSpc>
                <a:spcPct val="90000"/>
              </a:lnSpc>
              <a:spcBef>
                <a:spcPts val="640"/>
              </a:spcBef>
              <a:spcAft>
                <a:spcPts val="0"/>
              </a:spcAft>
              <a:buClr>
                <a:srgbClr val="000000"/>
              </a:buClr>
              <a:buSzPct val="100000"/>
              <a:buNone/>
            </a:pPr>
            <a:r>
              <a:rPr lang="en-US" sz="1800" b="1">
                <a:latin typeface="Arial"/>
                <a:ea typeface="Arial"/>
                <a:cs typeface="Arial"/>
                <a:sym typeface="Arial"/>
              </a:rPr>
              <a:t>Challenges</a:t>
            </a:r>
            <a:endParaRPr/>
          </a:p>
          <a:p>
            <a:pPr marL="228600" lvl="0" indent="-228600" algn="l" rtl="0">
              <a:lnSpc>
                <a:spcPct val="90000"/>
              </a:lnSpc>
              <a:spcBef>
                <a:spcPts val="560"/>
              </a:spcBef>
              <a:spcAft>
                <a:spcPts val="0"/>
              </a:spcAft>
              <a:buClr>
                <a:srgbClr val="000000"/>
              </a:buClr>
              <a:buSzPct val="100000"/>
              <a:buChar char="•"/>
            </a:pPr>
            <a:r>
              <a:rPr lang="en-US" sz="1800">
                <a:solidFill>
                  <a:srgbClr val="000000"/>
                </a:solidFill>
                <a:latin typeface="Arial"/>
                <a:ea typeface="Arial"/>
                <a:cs typeface="Arial"/>
                <a:sym typeface="Arial"/>
              </a:rPr>
              <a:t>Requirement to provide passport data in order to receive PrEP reduces the acceptability of PrEP services among key populations.</a:t>
            </a:r>
            <a:endParaRPr/>
          </a:p>
          <a:p>
            <a:pPr marL="228600" lvl="0" indent="-228600" algn="l" rtl="0">
              <a:lnSpc>
                <a:spcPct val="90000"/>
              </a:lnSpc>
              <a:spcBef>
                <a:spcPts val="560"/>
              </a:spcBef>
              <a:spcAft>
                <a:spcPts val="0"/>
              </a:spcAft>
              <a:buClr>
                <a:srgbClr val="000000"/>
              </a:buClr>
              <a:buSzPct val="100000"/>
              <a:buChar char="•"/>
            </a:pPr>
            <a:r>
              <a:rPr lang="en-US" sz="1800">
                <a:solidFill>
                  <a:srgbClr val="000000"/>
                </a:solidFill>
                <a:latin typeface="Arial"/>
                <a:ea typeface="Arial"/>
                <a:cs typeface="Arial"/>
                <a:sym typeface="Arial"/>
              </a:rPr>
              <a:t>Low coverage with PrEP, esp. in regions.</a:t>
            </a:r>
            <a:endParaRPr/>
          </a:p>
          <a:p>
            <a:pPr marL="228600" lvl="0" indent="-228600" algn="l" rtl="0">
              <a:lnSpc>
                <a:spcPct val="90000"/>
              </a:lnSpc>
              <a:spcBef>
                <a:spcPts val="560"/>
              </a:spcBef>
              <a:spcAft>
                <a:spcPts val="0"/>
              </a:spcAft>
              <a:buClr>
                <a:srgbClr val="000000"/>
              </a:buClr>
              <a:buSzPct val="100000"/>
              <a:buChar char="•"/>
            </a:pPr>
            <a:r>
              <a:rPr lang="en-US" sz="1800">
                <a:solidFill>
                  <a:srgbClr val="000000"/>
                </a:solidFill>
                <a:latin typeface="Arial"/>
                <a:ea typeface="Arial"/>
                <a:cs typeface="Arial"/>
                <a:sym typeface="Arial"/>
              </a:rPr>
              <a:t>PrEP services delivery is still partially medicalized/institutionalized, which creates additional barriers in stigmatized environment.</a:t>
            </a:r>
            <a:endParaRPr sz="1800">
              <a:solidFill>
                <a:srgbClr val="000000"/>
              </a:solidFill>
              <a:latin typeface="Arial"/>
              <a:ea typeface="Arial"/>
              <a:cs typeface="Arial"/>
              <a:sym typeface="Arial"/>
            </a:endParaRPr>
          </a:p>
          <a:p>
            <a:pPr marL="457200" lvl="0" indent="-285750" algn="l" rtl="0">
              <a:lnSpc>
                <a:spcPct val="90000"/>
              </a:lnSpc>
              <a:spcBef>
                <a:spcPts val="560"/>
              </a:spcBef>
              <a:spcAft>
                <a:spcPts val="0"/>
              </a:spcAft>
              <a:buClr>
                <a:srgbClr val="000000"/>
              </a:buClr>
              <a:buSzPct val="108108"/>
              <a:buChar char="•"/>
            </a:pPr>
            <a:r>
              <a:rPr lang="en-US" sz="1800">
                <a:solidFill>
                  <a:srgbClr val="000000"/>
                </a:solidFill>
                <a:latin typeface="Arial"/>
                <a:ea typeface="Arial"/>
                <a:cs typeface="Arial"/>
                <a:sym typeface="Arial"/>
              </a:rPr>
              <a:t>Insufficient awareness / misconceptions of PrEP among target populations, low knowledge of PrEP among some providers, which affects retention/continuation in PrEP.  </a:t>
            </a:r>
            <a:endParaRPr sz="1800">
              <a:solidFill>
                <a:srgbClr val="000000"/>
              </a:solidFill>
              <a:latin typeface="Arial"/>
              <a:ea typeface="Arial"/>
              <a:cs typeface="Arial"/>
              <a:sym typeface="Arial"/>
            </a:endParaRPr>
          </a:p>
          <a:p>
            <a:pPr marL="457200" lvl="0" indent="-285750" algn="l" rtl="0">
              <a:lnSpc>
                <a:spcPct val="90000"/>
              </a:lnSpc>
              <a:spcBef>
                <a:spcPts val="560"/>
              </a:spcBef>
              <a:spcAft>
                <a:spcPts val="0"/>
              </a:spcAft>
              <a:buClr>
                <a:srgbClr val="000000"/>
              </a:buClr>
              <a:buSzPct val="108108"/>
              <a:buChar char="•"/>
            </a:pPr>
            <a:r>
              <a:rPr lang="en-US" sz="1800">
                <a:solidFill>
                  <a:srgbClr val="000000"/>
                </a:solidFill>
                <a:latin typeface="Arial"/>
                <a:ea typeface="Arial"/>
                <a:cs typeface="Arial"/>
                <a:sym typeface="Arial"/>
              </a:rPr>
              <a:t>Registered 10 new HIV cases among PrEP users for unclear reason.</a:t>
            </a:r>
            <a:endParaRPr sz="1700"/>
          </a:p>
          <a:p>
            <a:pPr marL="0" lvl="0" indent="0" algn="l" rtl="0">
              <a:lnSpc>
                <a:spcPct val="90000"/>
              </a:lnSpc>
              <a:spcBef>
                <a:spcPts val="640"/>
              </a:spcBef>
              <a:spcAft>
                <a:spcPts val="0"/>
              </a:spcAft>
              <a:buClr>
                <a:srgbClr val="000000"/>
              </a:buClr>
              <a:buSzPct val="100000"/>
              <a:buNone/>
            </a:pPr>
            <a:endParaRPr sz="1400">
              <a:solidFill>
                <a:srgbClr val="000000"/>
              </a:solidFill>
            </a:endParaRPr>
          </a:p>
          <a:p>
            <a:pPr marL="228600" lvl="0" indent="-64135" algn="l" rtl="0">
              <a:lnSpc>
                <a:spcPct val="90000"/>
              </a:lnSpc>
              <a:spcBef>
                <a:spcPts val="1000"/>
              </a:spcBef>
              <a:spcAft>
                <a:spcPts val="0"/>
              </a:spcAft>
              <a:buClr>
                <a:schemeClr val="dk1"/>
              </a:buClr>
              <a:buSzPct val="100000"/>
              <a:buNone/>
            </a:pPr>
            <a:endParaRPr/>
          </a:p>
        </p:txBody>
      </p:sp>
      <p:sp>
        <p:nvSpPr>
          <p:cNvPr id="795" name="Google Shape;79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40"/>
          <p:cNvSpPr txBox="1">
            <a:spLocks noGrp="1"/>
          </p:cNvSpPr>
          <p:nvPr>
            <p:ph type="title"/>
          </p:nvPr>
        </p:nvSpPr>
        <p:spPr>
          <a:xfrm>
            <a:off x="486560" y="669021"/>
            <a:ext cx="11277600" cy="6732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5C"/>
              </a:buClr>
              <a:buSzPts val="4000"/>
              <a:buFont typeface="Calibri"/>
              <a:buNone/>
            </a:pPr>
            <a:r>
              <a:rPr lang="en-US" sz="4000">
                <a:solidFill>
                  <a:srgbClr val="00205C"/>
                </a:solidFill>
                <a:latin typeface="Calibri"/>
                <a:ea typeface="Calibri"/>
                <a:cs typeface="Calibri"/>
                <a:sym typeface="Calibri"/>
              </a:rPr>
              <a:t>PrEP:  Recommendations</a:t>
            </a:r>
            <a:br>
              <a:rPr lang="en-US"/>
            </a:br>
            <a:endParaRPr/>
          </a:p>
        </p:txBody>
      </p:sp>
      <p:sp>
        <p:nvSpPr>
          <p:cNvPr id="801" name="Google Shape;801;p40"/>
          <p:cNvSpPr txBox="1">
            <a:spLocks noGrp="1"/>
          </p:cNvSpPr>
          <p:nvPr>
            <p:ph type="body" idx="1"/>
          </p:nvPr>
        </p:nvSpPr>
        <p:spPr>
          <a:xfrm>
            <a:off x="457200" y="1249960"/>
            <a:ext cx="11277600" cy="44599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Further simplify PrEP service provision, with reference to WHO 2022 technical brief </a:t>
            </a:r>
            <a:r>
              <a:rPr lang="en-US" sz="2200" b="1" i="1"/>
              <a:t>“Differentiated and simplified pre-exposure prophylaxis for HIV prevention: update to WHO implementation guidance” </a:t>
            </a:r>
            <a:r>
              <a:rPr lang="en-US" sz="2200"/>
              <a:t>(simplified lab requirements for monitoring, e.g., creatinine).</a:t>
            </a:r>
            <a:endParaRPr sz="2200"/>
          </a:p>
          <a:p>
            <a:pPr marL="228600" lvl="0" indent="-228600" algn="l" rtl="0">
              <a:lnSpc>
                <a:spcPct val="90000"/>
              </a:lnSpc>
              <a:spcBef>
                <a:spcPts val="1000"/>
              </a:spcBef>
              <a:spcAft>
                <a:spcPts val="0"/>
              </a:spcAft>
              <a:buClr>
                <a:schemeClr val="dk1"/>
              </a:buClr>
              <a:buSzPts val="2200"/>
              <a:buChar char="•"/>
            </a:pPr>
            <a:r>
              <a:rPr lang="en-US" sz="2200"/>
              <a:t>Lift the requirement to provide passport data in order to receive PrEP.</a:t>
            </a:r>
            <a:endParaRPr/>
          </a:p>
          <a:p>
            <a:pPr marL="228600" lvl="0" indent="-228600" algn="l" rtl="0">
              <a:lnSpc>
                <a:spcPct val="90000"/>
              </a:lnSpc>
              <a:spcBef>
                <a:spcPts val="1000"/>
              </a:spcBef>
              <a:spcAft>
                <a:spcPts val="0"/>
              </a:spcAft>
              <a:buClr>
                <a:schemeClr val="dk1"/>
              </a:buClr>
              <a:buSzPts val="2200"/>
              <a:buChar char="•"/>
            </a:pPr>
            <a:r>
              <a:rPr lang="en-US" sz="2200"/>
              <a:t>Consider delivery through online platforms.</a:t>
            </a:r>
            <a:endParaRPr sz="2200"/>
          </a:p>
          <a:p>
            <a:pPr marL="228600" lvl="0" indent="-228600" algn="l" rtl="0">
              <a:lnSpc>
                <a:spcPct val="90000"/>
              </a:lnSpc>
              <a:spcBef>
                <a:spcPts val="1000"/>
              </a:spcBef>
              <a:spcAft>
                <a:spcPts val="0"/>
              </a:spcAft>
              <a:buClr>
                <a:schemeClr val="dk1"/>
              </a:buClr>
              <a:buSzPts val="2200"/>
              <a:buChar char="•"/>
            </a:pPr>
            <a:r>
              <a:rPr lang="en-US" sz="2200"/>
              <a:t>Improve PrEP awareness and create demand among target populations, including web outreach interventions.</a:t>
            </a:r>
            <a:endParaRPr/>
          </a:p>
          <a:p>
            <a:pPr marL="228600" lvl="0" indent="-228600" algn="l" rtl="0">
              <a:lnSpc>
                <a:spcPct val="90000"/>
              </a:lnSpc>
              <a:spcBef>
                <a:spcPts val="1000"/>
              </a:spcBef>
              <a:spcAft>
                <a:spcPts val="0"/>
              </a:spcAft>
              <a:buClr>
                <a:schemeClr val="dk1"/>
              </a:buClr>
              <a:buSzPts val="2200"/>
              <a:buChar char="•"/>
            </a:pPr>
            <a:r>
              <a:rPr lang="en-US" sz="2200"/>
              <a:t>Improve awareness and knowledge of PrEP among health care providers.</a:t>
            </a:r>
            <a:endParaRPr sz="2200"/>
          </a:p>
          <a:p>
            <a:pPr marL="228600" lvl="0" indent="-228600" algn="l" rtl="0">
              <a:lnSpc>
                <a:spcPct val="90000"/>
              </a:lnSpc>
              <a:spcBef>
                <a:spcPts val="1000"/>
              </a:spcBef>
              <a:spcAft>
                <a:spcPts val="0"/>
              </a:spcAft>
              <a:buClr>
                <a:schemeClr val="dk1"/>
              </a:buClr>
              <a:buSzPts val="2200"/>
              <a:buChar char="•"/>
            </a:pPr>
            <a:r>
              <a:rPr lang="en-US" sz="2200"/>
              <a:t>Expand the role of NGOs in facilitating and monitoring adherence to PrEP.</a:t>
            </a:r>
            <a:endParaRPr/>
          </a:p>
          <a:p>
            <a:pPr marL="228600" lvl="0" indent="-228600" algn="l" rtl="0">
              <a:lnSpc>
                <a:spcPct val="90000"/>
              </a:lnSpc>
              <a:spcBef>
                <a:spcPts val="1000"/>
              </a:spcBef>
              <a:spcAft>
                <a:spcPts val="0"/>
              </a:spcAft>
              <a:buClr>
                <a:schemeClr val="dk1"/>
              </a:buClr>
              <a:buSzPts val="2200"/>
              <a:buChar char="•"/>
            </a:pPr>
            <a:r>
              <a:rPr lang="en-US" sz="2200"/>
              <a:t>Investigate/clear cases of HIV transmission among PrEP clients. </a:t>
            </a:r>
            <a:endParaRPr/>
          </a:p>
          <a:p>
            <a:pPr marL="228600" lvl="0" indent="-88900" algn="l" rtl="0">
              <a:lnSpc>
                <a:spcPct val="90000"/>
              </a:lnSpc>
              <a:spcBef>
                <a:spcPts val="1000"/>
              </a:spcBef>
              <a:spcAft>
                <a:spcPts val="0"/>
              </a:spcAft>
              <a:buClr>
                <a:schemeClr val="dk1"/>
              </a:buClr>
              <a:buSzPts val="2200"/>
              <a:buNone/>
            </a:pPr>
            <a:endParaRPr sz="2200"/>
          </a:p>
          <a:p>
            <a:pPr marL="228600" lvl="0" indent="-76200" algn="l" rtl="0">
              <a:lnSpc>
                <a:spcPct val="90000"/>
              </a:lnSpc>
              <a:spcBef>
                <a:spcPts val="1000"/>
              </a:spcBef>
              <a:spcAft>
                <a:spcPts val="0"/>
              </a:spcAft>
              <a:buClr>
                <a:schemeClr val="dk1"/>
              </a:buClr>
              <a:buSzPts val="2400"/>
              <a:buNone/>
            </a:pPr>
            <a:endParaRPr sz="2400"/>
          </a:p>
          <a:p>
            <a:pPr marL="228600" lvl="0" indent="-50800" algn="l" rtl="0">
              <a:lnSpc>
                <a:spcPct val="90000"/>
              </a:lnSpc>
              <a:spcBef>
                <a:spcPts val="1000"/>
              </a:spcBef>
              <a:spcAft>
                <a:spcPts val="0"/>
              </a:spcAft>
              <a:buClr>
                <a:schemeClr val="dk1"/>
              </a:buClr>
              <a:buSzPts val="2800"/>
              <a:buNone/>
            </a:pPr>
            <a:endParaRPr/>
          </a:p>
        </p:txBody>
      </p:sp>
      <p:sp>
        <p:nvSpPr>
          <p:cNvPr id="802" name="Google Shape;80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41"/>
          <p:cNvSpPr txBox="1">
            <a:spLocks noGrp="1"/>
          </p:cNvSpPr>
          <p:nvPr>
            <p:ph type="title"/>
          </p:nvPr>
        </p:nvSpPr>
        <p:spPr>
          <a:xfrm>
            <a:off x="457200" y="586754"/>
            <a:ext cx="11277600" cy="5473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5C"/>
              </a:buClr>
              <a:buSzPct val="100000"/>
              <a:buFont typeface="Calibri"/>
              <a:buNone/>
            </a:pPr>
            <a:r>
              <a:rPr lang="en-US" sz="4000">
                <a:solidFill>
                  <a:srgbClr val="00205C"/>
                </a:solidFill>
                <a:latin typeface="Calibri"/>
                <a:ea typeface="Calibri"/>
                <a:cs typeface="Calibri"/>
                <a:sym typeface="Calibri"/>
              </a:rPr>
              <a:t>Treatment: context</a:t>
            </a:r>
            <a:endParaRPr sz="4000">
              <a:solidFill>
                <a:srgbClr val="00205C"/>
              </a:solidFill>
              <a:latin typeface="Calibri"/>
              <a:ea typeface="Calibri"/>
              <a:cs typeface="Calibri"/>
              <a:sym typeface="Calibri"/>
            </a:endParaRPr>
          </a:p>
        </p:txBody>
      </p:sp>
      <p:sp>
        <p:nvSpPr>
          <p:cNvPr id="808" name="Google Shape;808;p41"/>
          <p:cNvSpPr txBox="1">
            <a:spLocks noGrp="1"/>
          </p:cNvSpPr>
          <p:nvPr>
            <p:ph type="body" idx="1"/>
          </p:nvPr>
        </p:nvSpPr>
        <p:spPr>
          <a:xfrm>
            <a:off x="457200" y="1233183"/>
            <a:ext cx="11277600" cy="44767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latin typeface="Calibri"/>
                <a:ea typeface="Calibri"/>
                <a:cs typeface="Calibri"/>
                <a:sym typeface="Calibri"/>
              </a:rPr>
              <a:t>7857 was on ART in 2022 from 9184 patients observed in Moldova, 921 newly enrolled in 2022;</a:t>
            </a:r>
            <a:endParaRPr sz="22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200"/>
              <a:buChar char="•"/>
            </a:pPr>
            <a:r>
              <a:rPr lang="en-US" sz="2200">
                <a:latin typeface="Calibri"/>
                <a:ea typeface="Calibri"/>
                <a:cs typeface="Calibri"/>
                <a:sym typeface="Calibri"/>
              </a:rPr>
              <a:t>89% of patients on ART with viral load &lt; 1000 Kp/ml;</a:t>
            </a:r>
            <a:endParaRPr/>
          </a:p>
          <a:p>
            <a:pPr marL="228600" lvl="0" indent="-228600" algn="l" rtl="0">
              <a:lnSpc>
                <a:spcPct val="90000"/>
              </a:lnSpc>
              <a:spcBef>
                <a:spcPts val="1000"/>
              </a:spcBef>
              <a:spcAft>
                <a:spcPts val="0"/>
              </a:spcAft>
              <a:buClr>
                <a:schemeClr val="dk1"/>
              </a:buClr>
              <a:buSzPts val="2200"/>
              <a:buChar char="•"/>
            </a:pPr>
            <a:r>
              <a:rPr lang="en-US" sz="2200">
                <a:latin typeface="Calibri"/>
                <a:ea typeface="Calibri"/>
                <a:cs typeface="Calibri"/>
                <a:sym typeface="Calibri"/>
              </a:rPr>
              <a:t>Most patients are still treated in Chisinau, but decentralization for ART services successfully started. As Example Ungheni Center with 96 patients on ART with excellent results; </a:t>
            </a:r>
            <a:endParaRPr/>
          </a:p>
          <a:p>
            <a:pPr marL="228600" lvl="0" indent="-228600" algn="l" rtl="0">
              <a:lnSpc>
                <a:spcPct val="90000"/>
              </a:lnSpc>
              <a:spcBef>
                <a:spcPts val="1000"/>
              </a:spcBef>
              <a:spcAft>
                <a:spcPts val="0"/>
              </a:spcAft>
              <a:buClr>
                <a:schemeClr val="dk1"/>
              </a:buClr>
              <a:buSzPts val="2200"/>
              <a:buChar char="•"/>
            </a:pPr>
            <a:r>
              <a:rPr lang="en-US" sz="2200">
                <a:latin typeface="Calibri"/>
                <a:ea typeface="Calibri"/>
                <a:cs typeface="Calibri"/>
                <a:sym typeface="Calibri"/>
              </a:rPr>
              <a:t>ART for 2d/3d line regimens available;</a:t>
            </a:r>
            <a:endParaRPr sz="22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200"/>
              <a:buChar char="•"/>
            </a:pPr>
            <a:r>
              <a:rPr lang="en-US" sz="2200">
                <a:latin typeface="Calibri"/>
                <a:ea typeface="Calibri"/>
                <a:cs typeface="Calibri"/>
                <a:sym typeface="Calibri"/>
              </a:rPr>
              <a:t>Approach and timing of treatment monitoring are in line with WHO recommendations: HIV RNA at 3 - 6 Mo after ART Start, then annually if stable on ART;</a:t>
            </a:r>
            <a:endParaRPr sz="22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200"/>
              <a:buChar char="•"/>
            </a:pPr>
            <a:r>
              <a:rPr lang="en-US" sz="2200">
                <a:latin typeface="Calibri"/>
                <a:ea typeface="Calibri"/>
                <a:cs typeface="Calibri"/>
                <a:sym typeface="Calibri"/>
              </a:rPr>
              <a:t>Enough in-patient capacity: 35 Beds in Chisinau (30 adults + 5 children)</a:t>
            </a:r>
            <a:endParaRPr sz="22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200"/>
              <a:buChar char="•"/>
            </a:pPr>
            <a:r>
              <a:rPr lang="en-US" sz="2200">
                <a:latin typeface="Calibri"/>
                <a:ea typeface="Calibri"/>
                <a:cs typeface="Calibri"/>
                <a:sym typeface="Calibri"/>
              </a:rPr>
              <a:t>Psychosocial support provided by different player: both NGO and State social Centers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809" name="Google Shape;80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42"/>
          <p:cNvSpPr txBox="1">
            <a:spLocks noGrp="1"/>
          </p:cNvSpPr>
          <p:nvPr>
            <p:ph type="title"/>
          </p:nvPr>
        </p:nvSpPr>
        <p:spPr>
          <a:xfrm>
            <a:off x="457200" y="685800"/>
            <a:ext cx="11277600" cy="4622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5C"/>
              </a:buClr>
              <a:buSzPct val="100000"/>
              <a:buFont typeface="Calibri"/>
              <a:buNone/>
            </a:pPr>
            <a:r>
              <a:rPr lang="en-US" sz="3600">
                <a:solidFill>
                  <a:srgbClr val="00205C"/>
                </a:solidFill>
                <a:latin typeface="Calibri"/>
                <a:ea typeface="Calibri"/>
                <a:cs typeface="Calibri"/>
                <a:sym typeface="Calibri"/>
              </a:rPr>
              <a:t>Treatment: achievements </a:t>
            </a:r>
            <a:endParaRPr sz="3600">
              <a:solidFill>
                <a:srgbClr val="00205C"/>
              </a:solidFill>
              <a:latin typeface="Calibri"/>
              <a:ea typeface="Calibri"/>
              <a:cs typeface="Calibri"/>
              <a:sym typeface="Calibri"/>
            </a:endParaRPr>
          </a:p>
        </p:txBody>
      </p:sp>
      <p:sp>
        <p:nvSpPr>
          <p:cNvPr id="815" name="Google Shape;815;p42"/>
          <p:cNvSpPr txBox="1">
            <a:spLocks noGrp="1"/>
          </p:cNvSpPr>
          <p:nvPr>
            <p:ph type="body" idx="1"/>
          </p:nvPr>
        </p:nvSpPr>
        <p:spPr>
          <a:xfrm>
            <a:off x="457200" y="1509651"/>
            <a:ext cx="11277600" cy="448512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b="1"/>
              <a:t>“Test and Treat” implemented: </a:t>
            </a:r>
            <a:r>
              <a:rPr lang="en-US" sz="2400"/>
              <a:t>Rapid HIV Testing and rapid ART initiation (the same day or within 7 days from diagnosis in most cases)</a:t>
            </a:r>
            <a:endParaRPr sz="2400"/>
          </a:p>
          <a:p>
            <a:pPr marL="228600" lvl="0" indent="-228600" algn="l" rtl="0">
              <a:lnSpc>
                <a:spcPct val="90000"/>
              </a:lnSpc>
              <a:spcBef>
                <a:spcPts val="1000"/>
              </a:spcBef>
              <a:spcAft>
                <a:spcPts val="0"/>
              </a:spcAft>
              <a:buClr>
                <a:schemeClr val="dk1"/>
              </a:buClr>
              <a:buSzPts val="2400"/>
              <a:buChar char="•"/>
            </a:pPr>
            <a:r>
              <a:rPr lang="en-US" sz="2400" b="1"/>
              <a:t>Treatment protocols </a:t>
            </a:r>
            <a:r>
              <a:rPr lang="en-US" sz="2400"/>
              <a:t>updated in 2022 in line with WHO guidelines recommend </a:t>
            </a:r>
            <a:r>
              <a:rPr lang="en-US" sz="2400" b="1"/>
              <a:t>DTG- based </a:t>
            </a:r>
            <a:r>
              <a:rPr lang="en-US" sz="2400"/>
              <a:t>ART as first line for both adults and adolescents, as well as for children over 6 years of age, and are being </a:t>
            </a:r>
            <a:r>
              <a:rPr lang="en-US" sz="2400" b="1"/>
              <a:t>implemented</a:t>
            </a:r>
            <a:r>
              <a:rPr lang="en-US" sz="2400"/>
              <a:t>: most patients are on DTG based regimens (mostly TLD, some – TAF and ABC based), just few cases on EFV or PI;</a:t>
            </a:r>
            <a:endParaRPr/>
          </a:p>
          <a:p>
            <a:pPr marL="228600" lvl="0" indent="-228600" algn="l" rtl="0">
              <a:lnSpc>
                <a:spcPct val="90000"/>
              </a:lnSpc>
              <a:spcBef>
                <a:spcPts val="1000"/>
              </a:spcBef>
              <a:spcAft>
                <a:spcPts val="0"/>
              </a:spcAft>
              <a:buClr>
                <a:schemeClr val="dk1"/>
              </a:buClr>
              <a:buSzPts val="2400"/>
              <a:buChar char="•"/>
            </a:pPr>
            <a:r>
              <a:rPr lang="en-US" sz="2400"/>
              <a:t>Country-wide use of </a:t>
            </a:r>
            <a:r>
              <a:rPr lang="en-US" sz="2400" b="1"/>
              <a:t>multi-month dispensation of ARVs </a:t>
            </a:r>
            <a:r>
              <a:rPr lang="en-US" sz="2400"/>
              <a:t>for 3-6 months;</a:t>
            </a:r>
            <a:endParaRPr/>
          </a:p>
          <a:p>
            <a:pPr marL="457200" marR="0" lvl="0" indent="-342900" algn="l" rtl="0">
              <a:lnSpc>
                <a:spcPct val="100000"/>
              </a:lnSpc>
              <a:spcBef>
                <a:spcPts val="1000"/>
              </a:spcBef>
              <a:spcAft>
                <a:spcPts val="0"/>
              </a:spcAft>
              <a:buClr>
                <a:srgbClr val="000000"/>
              </a:buClr>
              <a:buSzPts val="1800"/>
              <a:buFont typeface="Arial"/>
              <a:buChar char="•"/>
            </a:pPr>
            <a:r>
              <a:rPr lang="en-US" sz="2400" b="0" i="0" u="none" strike="noStrike" cap="none">
                <a:solidFill>
                  <a:srgbClr val="000000"/>
                </a:solidFill>
                <a:latin typeface="Calibri"/>
                <a:ea typeface="Calibri"/>
                <a:cs typeface="Calibri"/>
                <a:sym typeface="Calibri"/>
              </a:rPr>
              <a:t>Availability of services to diagnose and treat STIs; </a:t>
            </a:r>
            <a:r>
              <a:rPr lang="en-US" sz="2400" b="1" i="0" u="none" strike="noStrike" cap="none">
                <a:solidFill>
                  <a:srgbClr val="000000"/>
                </a:solidFill>
                <a:latin typeface="Calibri"/>
                <a:ea typeface="Calibri"/>
                <a:cs typeface="Calibri"/>
                <a:sym typeface="Calibri"/>
              </a:rPr>
              <a:t>HCV DAA treatment </a:t>
            </a:r>
            <a:r>
              <a:rPr lang="en-US" sz="2400" b="0" i="0" u="none" strike="noStrike" cap="none">
                <a:solidFill>
                  <a:srgbClr val="000000"/>
                </a:solidFill>
                <a:latin typeface="Calibri"/>
                <a:ea typeface="Calibri"/>
                <a:cs typeface="Calibri"/>
                <a:sym typeface="Calibri"/>
              </a:rPr>
              <a:t>available and free of charge.</a:t>
            </a:r>
            <a:endParaRPr sz="2400" b="0" i="0" u="none" strike="noStrike" cap="none">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816" name="Google Shape;81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3"/>
          <p:cNvSpPr txBox="1">
            <a:spLocks noGrp="1"/>
          </p:cNvSpPr>
          <p:nvPr>
            <p:ph type="title"/>
          </p:nvPr>
        </p:nvSpPr>
        <p:spPr>
          <a:xfrm>
            <a:off x="406167" y="228600"/>
            <a:ext cx="11277600" cy="6312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Treatment: challenges</a:t>
            </a:r>
            <a:endParaRPr sz="3200">
              <a:solidFill>
                <a:srgbClr val="00205C"/>
              </a:solidFill>
              <a:latin typeface="Calibri"/>
              <a:ea typeface="Calibri"/>
              <a:cs typeface="Calibri"/>
              <a:sym typeface="Calibri"/>
            </a:endParaRPr>
          </a:p>
        </p:txBody>
      </p:sp>
      <p:sp>
        <p:nvSpPr>
          <p:cNvPr id="822" name="Google Shape;822;p43"/>
          <p:cNvSpPr txBox="1">
            <a:spLocks noGrp="1"/>
          </p:cNvSpPr>
          <p:nvPr>
            <p:ph type="body" idx="1"/>
          </p:nvPr>
        </p:nvSpPr>
        <p:spPr>
          <a:xfrm>
            <a:off x="165100" y="859872"/>
            <a:ext cx="11620733" cy="549647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sz="2000"/>
              <a:t>Treatment coverage is still low (about 1300 patients were without ART in 2022.</a:t>
            </a:r>
            <a:endParaRPr sz="2000"/>
          </a:p>
          <a:p>
            <a:pPr marL="228600" lvl="0" indent="-228600" algn="l" rtl="0">
              <a:lnSpc>
                <a:spcPct val="90000"/>
              </a:lnSpc>
              <a:spcBef>
                <a:spcPts val="1000"/>
              </a:spcBef>
              <a:spcAft>
                <a:spcPts val="0"/>
              </a:spcAft>
              <a:buClr>
                <a:schemeClr val="dk1"/>
              </a:buClr>
              <a:buSzPct val="100000"/>
              <a:buChar char="•"/>
            </a:pPr>
            <a:r>
              <a:rPr lang="en-US" sz="2000"/>
              <a:t>No screening for non-communicable diseases at ARV centers/sites, only by GPs (CVD -Cholesterol, Diabetes).</a:t>
            </a:r>
            <a:endParaRPr sz="2000"/>
          </a:p>
          <a:p>
            <a:pPr marL="228600" lvl="0" indent="-228600" algn="l" rtl="0">
              <a:lnSpc>
                <a:spcPct val="90000"/>
              </a:lnSpc>
              <a:spcBef>
                <a:spcPts val="1000"/>
              </a:spcBef>
              <a:spcAft>
                <a:spcPts val="0"/>
              </a:spcAft>
              <a:buClr>
                <a:schemeClr val="dk1"/>
              </a:buClr>
              <a:buSzPct val="100000"/>
              <a:buChar char="•"/>
            </a:pPr>
            <a:r>
              <a:rPr lang="en-US" sz="2000"/>
              <a:t>Gynecological screening for cervical cancer could not be evaluated (not include in HIV services, referred to polyclinics).</a:t>
            </a:r>
            <a:endParaRPr sz="2000"/>
          </a:p>
          <a:p>
            <a:pPr marL="228600" lvl="0" indent="-228600" algn="l" rtl="0">
              <a:lnSpc>
                <a:spcPct val="90000"/>
              </a:lnSpc>
              <a:spcBef>
                <a:spcPts val="1000"/>
              </a:spcBef>
              <a:spcAft>
                <a:spcPts val="0"/>
              </a:spcAft>
              <a:buClr>
                <a:schemeClr val="dk1"/>
              </a:buClr>
              <a:buSzPct val="100000"/>
              <a:buChar char="•"/>
            </a:pPr>
            <a:r>
              <a:rPr lang="en-US" sz="2000"/>
              <a:t>No data on routine vaccination at ARV centers/sites for PLHIV (done by GPs).</a:t>
            </a:r>
            <a:endParaRPr sz="2000"/>
          </a:p>
          <a:p>
            <a:pPr marL="228600" lvl="0" indent="-228600" algn="l" rtl="0">
              <a:lnSpc>
                <a:spcPct val="90000"/>
              </a:lnSpc>
              <a:spcBef>
                <a:spcPts val="1000"/>
              </a:spcBef>
              <a:spcAft>
                <a:spcPts val="0"/>
              </a:spcAft>
              <a:buClr>
                <a:schemeClr val="dk1"/>
              </a:buClr>
              <a:buSzPct val="100000"/>
              <a:buChar char="•"/>
            </a:pPr>
            <a:r>
              <a:rPr lang="en-US" sz="2000"/>
              <a:t>Decentralization started, but only at few sites; at the same time limited HR capacities in Chisinau Center (one doctor).</a:t>
            </a:r>
            <a:endParaRPr sz="2000"/>
          </a:p>
          <a:p>
            <a:pPr marL="228600" lvl="0" indent="-228600" algn="l" rtl="0">
              <a:lnSpc>
                <a:spcPct val="90000"/>
              </a:lnSpc>
              <a:spcBef>
                <a:spcPts val="1000"/>
              </a:spcBef>
              <a:spcAft>
                <a:spcPts val="0"/>
              </a:spcAft>
              <a:buClr>
                <a:schemeClr val="dk1"/>
              </a:buClr>
              <a:buSzPct val="100000"/>
              <a:buChar char="•"/>
            </a:pPr>
            <a:r>
              <a:rPr lang="en-US" sz="2000"/>
              <a:t>Not enough cooperation between OAMT and HIV Services.</a:t>
            </a:r>
            <a:endParaRPr sz="2000"/>
          </a:p>
          <a:p>
            <a:pPr marL="228600" lvl="0" indent="-228600" algn="l" rtl="0">
              <a:lnSpc>
                <a:spcPct val="90000"/>
              </a:lnSpc>
              <a:spcBef>
                <a:spcPts val="1000"/>
              </a:spcBef>
              <a:spcAft>
                <a:spcPts val="0"/>
              </a:spcAft>
              <a:buClr>
                <a:schemeClr val="dk1"/>
              </a:buClr>
              <a:buSzPct val="100000"/>
              <a:buChar char="•"/>
            </a:pPr>
            <a:r>
              <a:rPr lang="en-US" sz="2000"/>
              <a:t>Screening for HBV and HCV is not provided at ARV centers/sites for patients from rural regions (just referred to GPs).</a:t>
            </a:r>
            <a:endParaRPr sz="2000"/>
          </a:p>
          <a:p>
            <a:pPr marL="228600" lvl="0" indent="-228600" algn="l" rtl="0">
              <a:lnSpc>
                <a:spcPct val="90000"/>
              </a:lnSpc>
              <a:spcBef>
                <a:spcPts val="1000"/>
              </a:spcBef>
              <a:spcAft>
                <a:spcPts val="0"/>
              </a:spcAft>
              <a:buClr>
                <a:schemeClr val="dk1"/>
              </a:buClr>
              <a:buSzPct val="100000"/>
              <a:buChar char="•"/>
            </a:pPr>
            <a:r>
              <a:rPr lang="en-US" sz="2000"/>
              <a:t>Although HCV DAA treatment available but complicated, including performing tests which not needed (like Fibroscan, Genotyping), request for treatment to Ministry, treatment with non-pangenotypic regimens, etc.</a:t>
            </a:r>
            <a:endParaRPr sz="2000"/>
          </a:p>
          <a:p>
            <a:pPr marL="228600" lvl="0" indent="-228600" algn="l" rtl="0">
              <a:lnSpc>
                <a:spcPct val="90000"/>
              </a:lnSpc>
              <a:spcBef>
                <a:spcPts val="1000"/>
              </a:spcBef>
              <a:spcAft>
                <a:spcPts val="0"/>
              </a:spcAft>
              <a:buClr>
                <a:schemeClr val="dk1"/>
              </a:buClr>
              <a:buSzPct val="100000"/>
              <a:buChar char="•"/>
            </a:pPr>
            <a:r>
              <a:rPr lang="en-US" sz="2000"/>
              <a:t>Some medications for severe case (in-patient) are not available or not registered, like TMP/SMX i.v., Valganciclovir.</a:t>
            </a:r>
            <a:endParaRPr sz="2000"/>
          </a:p>
          <a:p>
            <a:pPr marL="228600" lvl="0" indent="-228600" algn="l" rtl="0">
              <a:lnSpc>
                <a:spcPct val="90000"/>
              </a:lnSpc>
              <a:spcBef>
                <a:spcPts val="1000"/>
              </a:spcBef>
              <a:spcAft>
                <a:spcPts val="0"/>
              </a:spcAft>
              <a:buClr>
                <a:schemeClr val="dk1"/>
              </a:buClr>
              <a:buSzPct val="100000"/>
              <a:buChar char="•"/>
            </a:pPr>
            <a:r>
              <a:rPr lang="en-US" sz="2000"/>
              <a:t>Difficulties/non availability with paediatric ART formulations (mainly because of small quantity).</a:t>
            </a:r>
            <a:endParaRPr sz="2000"/>
          </a:p>
          <a:p>
            <a:pPr marL="228600" lvl="0" indent="-228600" algn="l" rtl="0">
              <a:lnSpc>
                <a:spcPct val="90000"/>
              </a:lnSpc>
              <a:spcBef>
                <a:spcPts val="1000"/>
              </a:spcBef>
              <a:spcAft>
                <a:spcPts val="0"/>
              </a:spcAft>
              <a:buClr>
                <a:schemeClr val="dk1"/>
              </a:buClr>
              <a:buSzPct val="100000"/>
              <a:buChar char="•"/>
            </a:pPr>
            <a:r>
              <a:rPr lang="en-US" sz="2000"/>
              <a:t>PMTCT: Transmission rate is still high (around 4-6 % in 2019-2021).</a:t>
            </a:r>
            <a:endParaRPr/>
          </a:p>
          <a:p>
            <a:pPr marL="228600" lvl="0" indent="-228600" algn="l" rtl="0">
              <a:lnSpc>
                <a:spcPct val="90000"/>
              </a:lnSpc>
              <a:spcBef>
                <a:spcPts val="1000"/>
              </a:spcBef>
              <a:spcAft>
                <a:spcPts val="0"/>
              </a:spcAft>
              <a:buClr>
                <a:schemeClr val="dk1"/>
              </a:buClr>
              <a:buSzPct val="100000"/>
              <a:buChar char="•"/>
            </a:pPr>
            <a:r>
              <a:rPr lang="en-US" sz="2000"/>
              <a:t>Treatment of severe cases is only possible in Chisinau (SDMC) because of reimbursement.</a:t>
            </a:r>
            <a:endParaRPr sz="1600"/>
          </a:p>
        </p:txBody>
      </p:sp>
      <p:sp>
        <p:nvSpPr>
          <p:cNvPr id="823" name="Google Shape;82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44"/>
          <p:cNvSpPr txBox="1">
            <a:spLocks noGrp="1"/>
          </p:cNvSpPr>
          <p:nvPr>
            <p:ph type="title"/>
          </p:nvPr>
        </p:nvSpPr>
        <p:spPr>
          <a:xfrm>
            <a:off x="354435" y="269886"/>
            <a:ext cx="11277600" cy="5557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Treatment: recommendations</a:t>
            </a:r>
            <a:endParaRPr sz="3200">
              <a:solidFill>
                <a:srgbClr val="00205C"/>
              </a:solidFill>
              <a:latin typeface="Calibri"/>
              <a:ea typeface="Calibri"/>
              <a:cs typeface="Calibri"/>
              <a:sym typeface="Calibri"/>
            </a:endParaRPr>
          </a:p>
        </p:txBody>
      </p:sp>
      <p:sp>
        <p:nvSpPr>
          <p:cNvPr id="829" name="Google Shape;829;p44"/>
          <p:cNvSpPr txBox="1">
            <a:spLocks noGrp="1"/>
          </p:cNvSpPr>
          <p:nvPr>
            <p:ph type="body" idx="1"/>
          </p:nvPr>
        </p:nvSpPr>
        <p:spPr>
          <a:xfrm>
            <a:off x="318782" y="1083886"/>
            <a:ext cx="11348906" cy="52263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a:t>Clarification of reasons for patients not being on ART, with case-by-case approach, with possible support from NGOs.</a:t>
            </a:r>
            <a:endParaRPr sz="1800"/>
          </a:p>
          <a:p>
            <a:pPr marL="228600" lvl="0" indent="-228600" algn="l" rtl="0">
              <a:lnSpc>
                <a:spcPct val="90000"/>
              </a:lnSpc>
              <a:spcBef>
                <a:spcPts val="1000"/>
              </a:spcBef>
              <a:spcAft>
                <a:spcPts val="0"/>
              </a:spcAft>
              <a:buClr>
                <a:schemeClr val="dk1"/>
              </a:buClr>
              <a:buSzPts val="1800"/>
              <a:buChar char="•"/>
            </a:pPr>
            <a:r>
              <a:rPr lang="en-US" sz="1800"/>
              <a:t>Integration of screening for non-communicable diseases (CVD -Cholesterol, Diabetes), as well as  Gynecological screening for cervix carcinoma in HIV-Services. </a:t>
            </a:r>
            <a:endParaRPr/>
          </a:p>
          <a:p>
            <a:pPr marL="228600" lvl="0" indent="-228600" algn="l" rtl="0">
              <a:lnSpc>
                <a:spcPct val="90000"/>
              </a:lnSpc>
              <a:spcBef>
                <a:spcPts val="1000"/>
              </a:spcBef>
              <a:spcAft>
                <a:spcPts val="0"/>
              </a:spcAft>
              <a:buClr>
                <a:schemeClr val="dk1"/>
              </a:buClr>
              <a:buSzPts val="1800"/>
              <a:buChar char="•"/>
            </a:pPr>
            <a:r>
              <a:rPr lang="en-US" sz="1800"/>
              <a:t>Monitoring/collection of information about vaccination status among PLWHIV by HIV Specialists.  </a:t>
            </a:r>
            <a:endParaRPr/>
          </a:p>
          <a:p>
            <a:pPr marL="228600" marR="0" lvl="0" indent="-228600" algn="l" rtl="0">
              <a:lnSpc>
                <a:spcPct val="90000"/>
              </a:lnSpc>
              <a:spcBef>
                <a:spcPts val="1000"/>
              </a:spcBef>
              <a:spcAft>
                <a:spcPts val="0"/>
              </a:spcAft>
              <a:buSzPts val="1800"/>
              <a:buChar char="•"/>
            </a:pPr>
            <a:r>
              <a:rPr lang="en-US" sz="1800"/>
              <a:t>Decentralization should be continued and involve more sites with sufficient capacity, availability of  ART, co-infection treatment, and diagnosis.</a:t>
            </a:r>
            <a:endParaRPr sz="1800"/>
          </a:p>
          <a:p>
            <a:pPr marL="228600" lvl="0" indent="-228600" algn="l" rtl="0">
              <a:lnSpc>
                <a:spcPct val="90000"/>
              </a:lnSpc>
              <a:spcBef>
                <a:spcPts val="1000"/>
              </a:spcBef>
              <a:spcAft>
                <a:spcPts val="0"/>
              </a:spcAft>
              <a:buClr>
                <a:schemeClr val="dk1"/>
              </a:buClr>
              <a:buSzPts val="1800"/>
              <a:buChar char="•"/>
            </a:pPr>
            <a:r>
              <a:rPr lang="en-US" sz="1800"/>
              <a:t>Perform HIV genotyping for rare individual purposes to switch ART in some special cases of virologic failure.</a:t>
            </a:r>
            <a:endParaRPr sz="1800"/>
          </a:p>
          <a:p>
            <a:pPr marL="228600" lvl="0" indent="-228600" algn="l" rtl="0">
              <a:lnSpc>
                <a:spcPct val="90000"/>
              </a:lnSpc>
              <a:spcBef>
                <a:spcPts val="1000"/>
              </a:spcBef>
              <a:spcAft>
                <a:spcPts val="0"/>
              </a:spcAft>
              <a:buClr>
                <a:schemeClr val="dk1"/>
              </a:buClr>
              <a:buSzPts val="1800"/>
              <a:buChar char="•"/>
            </a:pPr>
            <a:r>
              <a:rPr lang="en-US" sz="1800"/>
              <a:t>Improve screening for HBV and HCV, especially for patients from rural areas.</a:t>
            </a:r>
            <a:endParaRPr sz="1800"/>
          </a:p>
          <a:p>
            <a:pPr marL="228600" lvl="0" indent="-228600" algn="l" rtl="0">
              <a:lnSpc>
                <a:spcPct val="90000"/>
              </a:lnSpc>
              <a:spcBef>
                <a:spcPts val="1000"/>
              </a:spcBef>
              <a:spcAft>
                <a:spcPts val="0"/>
              </a:spcAft>
              <a:buClr>
                <a:schemeClr val="dk1"/>
              </a:buClr>
              <a:buSzPts val="1800"/>
              <a:buChar char="•"/>
            </a:pPr>
            <a:r>
              <a:rPr lang="en-US" sz="1800"/>
              <a:t>Integration of Hepatitis C treatment (test and treat) at all ART centers/sites (central, regional, local), without complicated procedures and tests which are not necessary, with procurement of pangenotypic regimens.</a:t>
            </a:r>
            <a:endParaRPr sz="1800"/>
          </a:p>
          <a:p>
            <a:pPr marL="228600" lvl="0" indent="-228600" algn="l" rtl="0">
              <a:lnSpc>
                <a:spcPct val="90000"/>
              </a:lnSpc>
              <a:spcBef>
                <a:spcPts val="1000"/>
              </a:spcBef>
              <a:spcAft>
                <a:spcPts val="0"/>
              </a:spcAft>
              <a:buClr>
                <a:schemeClr val="dk1"/>
              </a:buClr>
              <a:buSzPts val="1800"/>
              <a:buChar char="•"/>
            </a:pPr>
            <a:r>
              <a:rPr lang="en-US" sz="1800"/>
              <a:t>Implement the recommendations in the report following  “Technical assistance to conduct an assessment of barriers for pregnant women to access the PMTCT services in the Republic of Moldova for 2019-2021”, with thorough investigation of all cases of MTCT; consider moving towards triple elimination of vertical transmission of HIV, HBV, Syphilis.</a:t>
            </a:r>
            <a:endParaRPr sz="1800"/>
          </a:p>
          <a:p>
            <a:pPr marL="228600" lvl="0" indent="-228600" algn="l" rtl="0">
              <a:lnSpc>
                <a:spcPct val="90000"/>
              </a:lnSpc>
              <a:spcBef>
                <a:spcPts val="1000"/>
              </a:spcBef>
              <a:spcAft>
                <a:spcPts val="0"/>
              </a:spcAft>
              <a:buClr>
                <a:schemeClr val="dk1"/>
              </a:buClr>
              <a:buSzPts val="1800"/>
              <a:buChar char="•"/>
            </a:pPr>
            <a:r>
              <a:rPr lang="en-US" sz="1800"/>
              <a:t>Consider simplification/alternative procurement mechanisms to ensure availability of pediatric ART formulations.</a:t>
            </a:r>
            <a:endParaRPr sz="1800"/>
          </a:p>
        </p:txBody>
      </p:sp>
      <p:sp>
        <p:nvSpPr>
          <p:cNvPr id="830" name="Google Shape;83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5"/>
          <p:cNvSpPr txBox="1">
            <a:spLocks noGrp="1"/>
          </p:cNvSpPr>
          <p:nvPr>
            <p:ph type="title"/>
          </p:nvPr>
        </p:nvSpPr>
        <p:spPr>
          <a:xfrm>
            <a:off x="838200" y="0"/>
            <a:ext cx="10515600" cy="803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TB HIV: context – epi data 2021</a:t>
            </a:r>
            <a:endParaRPr/>
          </a:p>
        </p:txBody>
      </p:sp>
      <p:sp>
        <p:nvSpPr>
          <p:cNvPr id="836" name="Google Shape;836;p45"/>
          <p:cNvSpPr txBox="1">
            <a:spLocks noGrp="1"/>
          </p:cNvSpPr>
          <p:nvPr>
            <p:ph type="body" idx="1"/>
          </p:nvPr>
        </p:nvSpPr>
        <p:spPr>
          <a:xfrm>
            <a:off x="838200" y="1004252"/>
            <a:ext cx="10515600" cy="4849495"/>
          </a:xfrm>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2000"/>
              <a:buChar char="•"/>
            </a:pPr>
            <a:r>
              <a:rPr lang="en-US" sz="2000">
                <a:latin typeface="Calibri"/>
                <a:ea typeface="Calibri"/>
                <a:cs typeface="Calibri"/>
                <a:sym typeface="Calibri"/>
              </a:rPr>
              <a:t>New TB cases with known HIV status 97% (2,005/2,067)</a:t>
            </a:r>
            <a:endParaRPr sz="2000">
              <a:latin typeface="Calibri"/>
              <a:ea typeface="Calibri"/>
              <a:cs typeface="Calibri"/>
              <a:sym typeface="Calibri"/>
            </a:endParaRPr>
          </a:p>
          <a:p>
            <a:pPr marL="228600" lvl="0" indent="-228600" algn="l" rtl="0">
              <a:lnSpc>
                <a:spcPct val="107000"/>
              </a:lnSpc>
              <a:spcBef>
                <a:spcPts val="1800"/>
              </a:spcBef>
              <a:spcAft>
                <a:spcPts val="0"/>
              </a:spcAft>
              <a:buClr>
                <a:schemeClr val="dk1"/>
              </a:buClr>
              <a:buSzPts val="2000"/>
              <a:buChar char="•"/>
            </a:pPr>
            <a:r>
              <a:rPr lang="en-US" sz="2000">
                <a:latin typeface="Calibri"/>
                <a:ea typeface="Calibri"/>
                <a:cs typeface="Calibri"/>
                <a:sym typeface="Calibri"/>
              </a:rPr>
              <a:t>Notified TB/HIV cases 214 (10.7%)</a:t>
            </a:r>
            <a:endParaRPr sz="2000">
              <a:latin typeface="Calibri"/>
              <a:ea typeface="Calibri"/>
              <a:cs typeface="Calibri"/>
              <a:sym typeface="Calibri"/>
            </a:endParaRPr>
          </a:p>
          <a:p>
            <a:pPr marL="228600" lvl="0" indent="-228600" algn="l" rtl="0">
              <a:lnSpc>
                <a:spcPct val="107000"/>
              </a:lnSpc>
              <a:spcBef>
                <a:spcPts val="1800"/>
              </a:spcBef>
              <a:spcAft>
                <a:spcPts val="0"/>
              </a:spcAft>
              <a:buClr>
                <a:schemeClr val="dk1"/>
              </a:buClr>
              <a:buSzPts val="2000"/>
              <a:buChar char="•"/>
            </a:pPr>
            <a:r>
              <a:rPr lang="en-US" sz="2000">
                <a:latin typeface="Calibri"/>
                <a:ea typeface="Calibri"/>
                <a:cs typeface="Calibri"/>
                <a:sym typeface="Calibri"/>
              </a:rPr>
              <a:t>Estimates: 2,600 total TB cases (case detection rate at 77.5%), 280 TB/HIV cases (10.8% HIV attributable cases)</a:t>
            </a:r>
            <a:endParaRPr sz="2000">
              <a:latin typeface="Calibri"/>
              <a:ea typeface="Calibri"/>
              <a:cs typeface="Calibri"/>
              <a:sym typeface="Calibri"/>
            </a:endParaRPr>
          </a:p>
          <a:p>
            <a:pPr marL="228600" lvl="0" indent="-228600" algn="l" rtl="0">
              <a:lnSpc>
                <a:spcPct val="107000"/>
              </a:lnSpc>
              <a:spcBef>
                <a:spcPts val="1800"/>
              </a:spcBef>
              <a:spcAft>
                <a:spcPts val="0"/>
              </a:spcAft>
              <a:buClr>
                <a:schemeClr val="dk1"/>
              </a:buClr>
              <a:buSzPts val="2000"/>
              <a:buChar char="•"/>
            </a:pPr>
            <a:r>
              <a:rPr lang="en-US" sz="2000">
                <a:latin typeface="Calibri"/>
                <a:ea typeface="Calibri"/>
                <a:cs typeface="Calibri"/>
                <a:sym typeface="Calibri"/>
              </a:rPr>
              <a:t>169 TB/HIV cases received ART (79% ART coverage)</a:t>
            </a:r>
            <a:endParaRPr sz="2000">
              <a:latin typeface="Calibri"/>
              <a:ea typeface="Calibri"/>
              <a:cs typeface="Calibri"/>
              <a:sym typeface="Calibri"/>
            </a:endParaRPr>
          </a:p>
          <a:p>
            <a:pPr marL="228600" lvl="0" indent="-228600" algn="l" rtl="0">
              <a:lnSpc>
                <a:spcPct val="107000"/>
              </a:lnSpc>
              <a:spcBef>
                <a:spcPts val="1800"/>
              </a:spcBef>
              <a:spcAft>
                <a:spcPts val="0"/>
              </a:spcAft>
              <a:buClr>
                <a:schemeClr val="dk1"/>
              </a:buClr>
              <a:buSzPts val="2000"/>
              <a:buChar char="•"/>
            </a:pPr>
            <a:r>
              <a:rPr lang="en-US" sz="2000">
                <a:latin typeface="Calibri"/>
                <a:ea typeface="Calibri"/>
                <a:cs typeface="Calibri"/>
                <a:sym typeface="Calibri"/>
              </a:rPr>
              <a:t>In the 2020 TB/HIV cohort among 162 cases, treatment success rate was 61%</a:t>
            </a:r>
            <a:endParaRPr sz="2000">
              <a:latin typeface="Calibri"/>
              <a:ea typeface="Calibri"/>
              <a:cs typeface="Calibri"/>
              <a:sym typeface="Calibri"/>
            </a:endParaRPr>
          </a:p>
          <a:p>
            <a:pPr marL="228600" lvl="0" indent="-228600" algn="l" rtl="0">
              <a:lnSpc>
                <a:spcPct val="107000"/>
              </a:lnSpc>
              <a:spcBef>
                <a:spcPts val="1800"/>
              </a:spcBef>
              <a:spcAft>
                <a:spcPts val="0"/>
              </a:spcAft>
              <a:buClr>
                <a:schemeClr val="dk1"/>
              </a:buClr>
              <a:buSzPts val="2000"/>
              <a:buChar char="•"/>
            </a:pPr>
            <a:r>
              <a:rPr lang="en-US" sz="2000">
                <a:latin typeface="Calibri"/>
                <a:ea typeface="Calibri"/>
                <a:cs typeface="Calibri"/>
                <a:sym typeface="Calibri"/>
              </a:rPr>
              <a:t>TB mortality in PLHIV is </a:t>
            </a:r>
            <a:r>
              <a:rPr lang="en-US" sz="2000"/>
              <a:t>high</a:t>
            </a:r>
            <a:r>
              <a:rPr lang="en-US" sz="2000">
                <a:latin typeface="Calibri"/>
                <a:ea typeface="Calibri"/>
                <a:cs typeface="Calibri"/>
                <a:sym typeface="Calibri"/>
              </a:rPr>
              <a:t>.</a:t>
            </a:r>
            <a:endParaRPr sz="2000">
              <a:latin typeface="Calibri"/>
              <a:ea typeface="Calibri"/>
              <a:cs typeface="Calibri"/>
              <a:sym typeface="Calibri"/>
            </a:endParaRPr>
          </a:p>
          <a:p>
            <a:pPr marL="228600" lvl="0" indent="-228600" algn="l" rtl="0">
              <a:lnSpc>
                <a:spcPct val="107000"/>
              </a:lnSpc>
              <a:spcBef>
                <a:spcPts val="1800"/>
              </a:spcBef>
              <a:spcAft>
                <a:spcPts val="0"/>
              </a:spcAft>
              <a:buClr>
                <a:schemeClr val="dk1"/>
              </a:buClr>
              <a:buSzPts val="2000"/>
              <a:buChar char="•"/>
            </a:pPr>
            <a:r>
              <a:rPr lang="en-US" sz="2000">
                <a:latin typeface="Calibri"/>
                <a:ea typeface="Calibri"/>
                <a:cs typeface="Calibri"/>
                <a:sym typeface="Calibri"/>
              </a:rPr>
              <a:t>The proportion of diagnosed PLHIV who received TPT was 33%</a:t>
            </a:r>
            <a:endParaRPr sz="20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46"/>
          <p:cNvSpPr txBox="1">
            <a:spLocks noGrp="1"/>
          </p:cNvSpPr>
          <p:nvPr>
            <p:ph type="title"/>
          </p:nvPr>
        </p:nvSpPr>
        <p:spPr>
          <a:xfrm>
            <a:off x="838200" y="1020445"/>
            <a:ext cx="466344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sz="3200"/>
              <a:t>HIV testing in TB patients</a:t>
            </a:r>
            <a:endParaRPr sz="3200"/>
          </a:p>
        </p:txBody>
      </p:sp>
      <p:graphicFrame>
        <p:nvGraphicFramePr>
          <p:cNvPr id="842" name="Google Shape;842;p46"/>
          <p:cNvGraphicFramePr/>
          <p:nvPr/>
        </p:nvGraphicFramePr>
        <p:xfrm>
          <a:off x="838200" y="2343785"/>
          <a:ext cx="456438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43" name="Google Shape;843;p46"/>
          <p:cNvGraphicFramePr/>
          <p:nvPr/>
        </p:nvGraphicFramePr>
        <p:xfrm>
          <a:off x="6002866" y="2346008"/>
          <a:ext cx="5748866"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844" name="Google Shape;844;p46"/>
          <p:cNvSpPr txBox="1"/>
          <p:nvPr/>
        </p:nvSpPr>
        <p:spPr>
          <a:xfrm>
            <a:off x="6713220" y="1012825"/>
            <a:ext cx="466344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HIV treatment cascade</a:t>
            </a:r>
            <a:endParaRPr sz="3200" b="0" i="0" u="none" strike="noStrike" cap="none">
              <a:solidFill>
                <a:srgbClr val="000000"/>
              </a:solidFill>
              <a:latin typeface="Calibri"/>
              <a:ea typeface="Calibri"/>
              <a:cs typeface="Calibri"/>
              <a:sym typeface="Calibri"/>
            </a:endParaRPr>
          </a:p>
        </p:txBody>
      </p:sp>
      <p:sp>
        <p:nvSpPr>
          <p:cNvPr id="845" name="Google Shape;845;p46"/>
          <p:cNvSpPr txBox="1"/>
          <p:nvPr/>
        </p:nvSpPr>
        <p:spPr>
          <a:xfrm>
            <a:off x="0" y="6985"/>
            <a:ext cx="1213866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TB HIV testing and treatment data Moldova 2021</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47"/>
          <p:cNvSpPr txBox="1">
            <a:spLocks noGrp="1"/>
          </p:cNvSpPr>
          <p:nvPr>
            <p:ph type="title"/>
          </p:nvPr>
        </p:nvSpPr>
        <p:spPr>
          <a:xfrm>
            <a:off x="596900" y="214198"/>
            <a:ext cx="10515600" cy="904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TB HIV treatment outcomes</a:t>
            </a:r>
            <a:endParaRPr sz="3200">
              <a:solidFill>
                <a:srgbClr val="00205C"/>
              </a:solidFill>
              <a:latin typeface="Calibri"/>
              <a:ea typeface="Calibri"/>
              <a:cs typeface="Calibri"/>
              <a:sym typeface="Calibri"/>
            </a:endParaRPr>
          </a:p>
        </p:txBody>
      </p:sp>
      <p:pic>
        <p:nvPicPr>
          <p:cNvPr id="851" name="Google Shape;851;p47"/>
          <p:cNvPicPr preferRelativeResize="0">
            <a:picLocks noGrp="1"/>
          </p:cNvPicPr>
          <p:nvPr>
            <p:ph type="body" idx="1"/>
          </p:nvPr>
        </p:nvPicPr>
        <p:blipFill rotWithShape="1">
          <a:blip r:embed="rId3">
            <a:alphaModFix/>
          </a:blip>
          <a:srcRect/>
          <a:stretch/>
        </p:blipFill>
        <p:spPr>
          <a:xfrm>
            <a:off x="241300" y="1243650"/>
            <a:ext cx="11760200" cy="4370700"/>
          </a:xfrm>
          <a:prstGeom prst="rect">
            <a:avLst/>
          </a:prstGeom>
          <a:noFill/>
          <a:ln>
            <a:noFill/>
          </a:ln>
        </p:spPr>
      </p:pic>
      <p:sp>
        <p:nvSpPr>
          <p:cNvPr id="852" name="Google Shape;852;p47"/>
          <p:cNvSpPr txBox="1"/>
          <p:nvPr/>
        </p:nvSpPr>
        <p:spPr>
          <a:xfrm>
            <a:off x="596900" y="6191364"/>
            <a:ext cx="11277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*Data provided by NTP Moldova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TB/HIV: Achievements</a:t>
            </a:r>
            <a:endParaRPr/>
          </a:p>
        </p:txBody>
      </p:sp>
      <p:sp>
        <p:nvSpPr>
          <p:cNvPr id="858" name="Google Shape;858;p48"/>
          <p:cNvSpPr txBox="1">
            <a:spLocks noGrp="1"/>
          </p:cNvSpPr>
          <p:nvPr>
            <p:ph type="body" idx="1"/>
          </p:nvPr>
        </p:nvSpPr>
        <p:spPr>
          <a:xfrm>
            <a:off x="339754" y="1486852"/>
            <a:ext cx="11277600" cy="38842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Length of inpatient treatment of TB cases (including TB/HIV cases) is reducing over time, by shortening it to 3-4 weeks;</a:t>
            </a:r>
            <a:endParaRPr sz="2000"/>
          </a:p>
          <a:p>
            <a:pPr marL="228600" lvl="0" indent="-228600" algn="l" rtl="0">
              <a:lnSpc>
                <a:spcPct val="90000"/>
              </a:lnSpc>
              <a:spcBef>
                <a:spcPts val="1000"/>
              </a:spcBef>
              <a:spcAft>
                <a:spcPts val="0"/>
              </a:spcAft>
              <a:buClr>
                <a:schemeClr val="dk1"/>
              </a:buClr>
              <a:buSzPts val="2000"/>
              <a:buChar char="•"/>
            </a:pPr>
            <a:r>
              <a:rPr lang="en-US" sz="2000"/>
              <a:t>Rapid HIV testing procedure (2 days for full report of results) widely in place for TB patients and for decentralized testing (i.e. by family doctors);</a:t>
            </a:r>
            <a:endParaRPr sz="2000"/>
          </a:p>
          <a:p>
            <a:pPr marL="228600" lvl="0" indent="-228600" algn="l" rtl="0">
              <a:lnSpc>
                <a:spcPct val="90000"/>
              </a:lnSpc>
              <a:spcBef>
                <a:spcPts val="1000"/>
              </a:spcBef>
              <a:spcAft>
                <a:spcPts val="0"/>
              </a:spcAft>
              <a:buClr>
                <a:schemeClr val="dk1"/>
              </a:buClr>
              <a:buSzPts val="2000"/>
              <a:buChar char="•"/>
            </a:pPr>
            <a:r>
              <a:rPr lang="en-US" sz="2000"/>
              <a:t>Proportion TB patients knowing HIV status remains very high at 97%;</a:t>
            </a:r>
            <a:endParaRPr sz="2000"/>
          </a:p>
          <a:p>
            <a:pPr marL="228600" lvl="0" indent="-228600" algn="l" rtl="0">
              <a:lnSpc>
                <a:spcPct val="90000"/>
              </a:lnSpc>
              <a:spcBef>
                <a:spcPts val="1000"/>
              </a:spcBef>
              <a:spcAft>
                <a:spcPts val="0"/>
              </a:spcAft>
              <a:buClr>
                <a:schemeClr val="dk1"/>
              </a:buClr>
              <a:buSzPts val="2000"/>
              <a:buChar char="•"/>
            </a:pPr>
            <a:r>
              <a:rPr lang="en-US" sz="2000"/>
              <a:t>Significant advances were made in use of new molecular diagnostic tests (Xpert MTB rif) for the diagnosis of tuberculosis and rifampicin resistance in symptomatic PLHIV;</a:t>
            </a:r>
            <a:endParaRPr sz="2000"/>
          </a:p>
          <a:p>
            <a:pPr marL="228600" lvl="0" indent="-228600" algn="l" rtl="0">
              <a:lnSpc>
                <a:spcPct val="90000"/>
              </a:lnSpc>
              <a:spcBef>
                <a:spcPts val="1000"/>
              </a:spcBef>
              <a:spcAft>
                <a:spcPts val="0"/>
              </a:spcAft>
              <a:buClr>
                <a:schemeClr val="dk1"/>
              </a:buClr>
              <a:buSzPts val="2000"/>
              <a:buChar char="•"/>
            </a:pPr>
            <a:r>
              <a:rPr lang="en-US" sz="2000"/>
              <a:t>Treatment regimens for HIV in TB patients available and appropriate (dolutegravir combination with dolutegravir supplement).</a:t>
            </a:r>
            <a:endParaRPr sz="2000"/>
          </a:p>
          <a:p>
            <a:pPr marL="228600" lvl="0" indent="-101600" algn="l" rtl="0">
              <a:lnSpc>
                <a:spcPct val="90000"/>
              </a:lnSpc>
              <a:spcBef>
                <a:spcPts val="10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
          <p:cNvSpPr txBox="1">
            <a:spLocks noGrp="1"/>
          </p:cNvSpPr>
          <p:nvPr>
            <p:ph type="title"/>
          </p:nvPr>
        </p:nvSpPr>
        <p:spPr>
          <a:xfrm>
            <a:off x="457200" y="0"/>
            <a:ext cx="11277600" cy="4191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rgbClr val="00205C"/>
              </a:buClr>
              <a:buSzPct val="100000"/>
              <a:buFont typeface="Calibri"/>
              <a:buNone/>
            </a:pPr>
            <a:r>
              <a:rPr lang="en-US"/>
              <a:t>Details of the mission February 6-13, 2023</a:t>
            </a:r>
            <a:endParaRPr/>
          </a:p>
        </p:txBody>
      </p:sp>
      <p:sp>
        <p:nvSpPr>
          <p:cNvPr id="489" name="Google Shape;489;p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5</a:t>
            </a:fld>
            <a:endParaRPr/>
          </a:p>
        </p:txBody>
      </p:sp>
      <p:graphicFrame>
        <p:nvGraphicFramePr>
          <p:cNvPr id="490" name="Google Shape;490;p5"/>
          <p:cNvGraphicFramePr/>
          <p:nvPr/>
        </p:nvGraphicFramePr>
        <p:xfrm>
          <a:off x="457200" y="399207"/>
          <a:ext cx="3000000" cy="3000000"/>
        </p:xfrm>
        <a:graphic>
          <a:graphicData uri="http://schemas.openxmlformats.org/drawingml/2006/table">
            <a:tbl>
              <a:tblPr>
                <a:noFill/>
                <a:tableStyleId>{9057BD76-52F2-43C0-9361-C66F56B28B42}</a:tableStyleId>
              </a:tblPr>
              <a:tblGrid>
                <a:gridCol w="4888200">
                  <a:extLst>
                    <a:ext uri="{9D8B030D-6E8A-4147-A177-3AD203B41FA5}">
                      <a16:colId xmlns:a16="http://schemas.microsoft.com/office/drawing/2014/main" val="20000"/>
                    </a:ext>
                  </a:extLst>
                </a:gridCol>
                <a:gridCol w="6389400">
                  <a:extLst>
                    <a:ext uri="{9D8B030D-6E8A-4147-A177-3AD203B41FA5}">
                      <a16:colId xmlns:a16="http://schemas.microsoft.com/office/drawing/2014/main" val="20001"/>
                    </a:ext>
                  </a:extLst>
                </a:gridCol>
              </a:tblGrid>
              <a:tr h="607475">
                <a:tc>
                  <a:txBody>
                    <a:bodyPr/>
                    <a:lstStyle/>
                    <a:p>
                      <a:pPr marL="0" marR="0" lvl="0" indent="0" algn="l" rtl="0">
                        <a:lnSpc>
                          <a:spcPct val="100000"/>
                        </a:lnSpc>
                        <a:spcBef>
                          <a:spcPts val="0"/>
                        </a:spcBef>
                        <a:spcAft>
                          <a:spcPts val="0"/>
                        </a:spcAft>
                        <a:buClr>
                          <a:srgbClr val="000000"/>
                        </a:buClr>
                        <a:buSzPts val="1600"/>
                        <a:buFont typeface="Arial"/>
                        <a:buNone/>
                      </a:pPr>
                      <a:r>
                        <a:rPr lang="en-US" sz="2400" b="1" u="none" strike="noStrike" cap="none"/>
                        <a:t>Institutions/organisations</a:t>
                      </a:r>
                      <a:endParaRPr sz="2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u="none" strike="noStrike" cap="none"/>
                        <a:t>Meetings</a:t>
                      </a:r>
                      <a:endParaRPr sz="2400" b="1" u="none" strike="noStrike" cap="none"/>
                    </a:p>
                  </a:txBody>
                  <a:tcPr marL="91425" marR="91425" marT="91425" marB="91425"/>
                </a:tc>
                <a:extLst>
                  <a:ext uri="{0D108BD9-81ED-4DB2-BD59-A6C34878D82A}">
                    <a16:rowId xmlns:a16="http://schemas.microsoft.com/office/drawing/2014/main" val="10000"/>
                  </a:ext>
                </a:extLst>
              </a:tr>
              <a:tr h="2735475">
                <a:tc>
                  <a:txBody>
                    <a:bodyPr/>
                    <a:lstStyle/>
                    <a:p>
                      <a:pPr marL="0" marR="0" lvl="0" indent="0" algn="l" rtl="0">
                        <a:lnSpc>
                          <a:spcPct val="100000"/>
                        </a:lnSpc>
                        <a:spcBef>
                          <a:spcPts val="0"/>
                        </a:spcBef>
                        <a:spcAft>
                          <a:spcPts val="0"/>
                        </a:spcAft>
                        <a:buClr>
                          <a:srgbClr val="000000"/>
                        </a:buClr>
                        <a:buSzPts val="1600"/>
                        <a:buFont typeface="Arial"/>
                        <a:buNone/>
                      </a:pPr>
                      <a:r>
                        <a:rPr lang="en-US" sz="2000" b="1" u="none" strike="noStrike" cap="none"/>
                        <a:t>Public institutions</a:t>
                      </a:r>
                      <a:endParaRPr sz="20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Ministry of Health, Ministry of Finance, CNAM, </a:t>
                      </a:r>
                      <a:r>
                        <a:rPr lang="en-US" sz="1800" u="none" strike="noStrike" cap="none">
                          <a:solidFill>
                            <a:schemeClr val="dk1"/>
                          </a:solidFill>
                          <a:latin typeface="Calibri"/>
                          <a:ea typeface="Calibri"/>
                          <a:cs typeface="Calibri"/>
                          <a:sym typeface="Calibri"/>
                        </a:rPr>
                        <a:t>ANSP, CAPCS, National </a:t>
                      </a:r>
                      <a:r>
                        <a:rPr lang="en-US" sz="1800" u="none" strike="noStrike" cap="none">
                          <a:solidFill>
                            <a:schemeClr val="dk1"/>
                          </a:solidFill>
                        </a:rPr>
                        <a:t>HIV Program team, National TB Program, Republican Narcology Dispensary, PCIMU,  TB/HIV program coordination Transnistria region, Ungheni district specialist clinics, </a:t>
                      </a:r>
                      <a:r>
                        <a:rPr lang="en-US" sz="1800" u="none" strike="noStrike" cap="none">
                          <a:solidFill>
                            <a:schemeClr val="dk1"/>
                          </a:solidFill>
                          <a:latin typeface="Calibri"/>
                          <a:ea typeface="Calibri"/>
                          <a:cs typeface="Calibri"/>
                          <a:sym typeface="Calibri"/>
                        </a:rPr>
                        <a:t>Penitentiary no. 16 Pruncul &amp; Penitentiary no. 9, Department of social assistance and child protection, Health Section, </a:t>
                      </a:r>
                      <a:r>
                        <a:rPr lang="en-US" sz="1800" b="0" u="none" strike="noStrike" cap="none">
                          <a:solidFill>
                            <a:schemeClr val="dk1"/>
                          </a:solidFill>
                          <a:latin typeface="Calibri"/>
                          <a:ea typeface="Calibri"/>
                          <a:cs typeface="Calibri"/>
                          <a:sym typeface="Calibri"/>
                        </a:rPr>
                        <a:t>Balti Clinical Hospital / Regional ARV Treatment Center, Narcological Cabinet, Family Doctors Center</a:t>
                      </a:r>
                      <a:r>
                        <a:rPr lang="en-US" sz="1800" b="0" i="1" u="none" strike="noStrike" cap="none">
                          <a:solidFill>
                            <a:schemeClr val="dk1"/>
                          </a:solidFill>
                          <a:latin typeface="Calibri"/>
                          <a:ea typeface="Calibri"/>
                          <a:cs typeface="Calibri"/>
                          <a:sym typeface="Calibri"/>
                        </a:rPr>
                        <a:t> </a:t>
                      </a:r>
                      <a:r>
                        <a:rPr lang="en-US" sz="1800" b="0" u="none" strike="noStrike" cap="none">
                          <a:solidFill>
                            <a:schemeClr val="dk1"/>
                          </a:solidFill>
                          <a:latin typeface="Calibri"/>
                          <a:ea typeface="Calibri"/>
                          <a:cs typeface="Calibri"/>
                          <a:sym typeface="Calibri"/>
                        </a:rPr>
                        <a:t>/ Health Center No. 1, Regional Social Centers</a:t>
                      </a:r>
                      <a:endParaRPr sz="1800" b="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603550">
                <a:tc>
                  <a:txBody>
                    <a:bodyPr/>
                    <a:lstStyle/>
                    <a:p>
                      <a:pPr marL="0" marR="0" lvl="0" indent="0" algn="l" rtl="0">
                        <a:lnSpc>
                          <a:spcPct val="100000"/>
                        </a:lnSpc>
                        <a:spcBef>
                          <a:spcPts val="0"/>
                        </a:spcBef>
                        <a:spcAft>
                          <a:spcPts val="0"/>
                        </a:spcAft>
                        <a:buClr>
                          <a:srgbClr val="000000"/>
                        </a:buClr>
                        <a:buSzPts val="1600"/>
                        <a:buFont typeface="Arial"/>
                        <a:buNone/>
                      </a:pPr>
                      <a:r>
                        <a:rPr lang="en-US" sz="2000" b="1" u="none" strike="noStrike" cap="none"/>
                        <a:t>Community-based, non-governmental  organisations, discussions with key populations </a:t>
                      </a:r>
                      <a:endParaRPr/>
                    </a:p>
                    <a:p>
                      <a:pPr marL="0" marR="0" lvl="0" indent="0" algn="l" rtl="0">
                        <a:lnSpc>
                          <a:spcPct val="100000"/>
                        </a:lnSpc>
                        <a:spcBef>
                          <a:spcPts val="0"/>
                        </a:spcBef>
                        <a:spcAft>
                          <a:spcPts val="0"/>
                        </a:spcAft>
                        <a:buClr>
                          <a:srgbClr val="000000"/>
                        </a:buClr>
                        <a:buSzPts val="1600"/>
                        <a:buFont typeface="Arial"/>
                        <a:buNone/>
                      </a:pPr>
                      <a:endParaRPr sz="20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Service providers and beneficiaries: people who inject drugs, sex workers, men </a:t>
                      </a:r>
                      <a:r>
                        <a:rPr lang="en-US" sz="1800" b="0" u="none" strike="noStrike" cap="none">
                          <a:solidFill>
                            <a:schemeClr val="dk1"/>
                          </a:solidFill>
                          <a:latin typeface="Calibri"/>
                          <a:ea typeface="Calibri"/>
                          <a:cs typeface="Calibri"/>
                          <a:sym typeface="Calibri"/>
                        </a:rPr>
                        <a:t>who have sex with men, people living with HIV</a:t>
                      </a:r>
                      <a:endParaRPr/>
                    </a:p>
                    <a:p>
                      <a:pPr marL="0" marR="0" lvl="0" indent="0" algn="ctr" rtl="0">
                        <a:lnSpc>
                          <a:spcPct val="100000"/>
                        </a:lnSpc>
                        <a:spcBef>
                          <a:spcPts val="0"/>
                        </a:spcBef>
                        <a:spcAft>
                          <a:spcPts val="0"/>
                        </a:spcAft>
                        <a:buClr>
                          <a:srgbClr val="000000"/>
                        </a:buClr>
                        <a:buSzPts val="1800"/>
                        <a:buFont typeface="Arial"/>
                        <a:buNone/>
                      </a:pPr>
                      <a:r>
                        <a:rPr lang="en-US" sz="1800" b="0" u="none" strike="noStrike" cap="none">
                          <a:solidFill>
                            <a:schemeClr val="dk1"/>
                          </a:solidFill>
                          <a:latin typeface="Calibri"/>
                          <a:ea typeface="Calibri"/>
                          <a:cs typeface="Calibri"/>
                          <a:sym typeface="Calibri"/>
                        </a:rPr>
                        <a:t>AFI, Community PULS, Gender DOC-M, KAP Committee  Initiativa Pozitiva, PAS Center, the League of people living with HIV, Union for Equity and Health</a:t>
                      </a:r>
                      <a:endParaRPr sz="1800" b="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832750">
                <a:tc>
                  <a:txBody>
                    <a:bodyPr/>
                    <a:lstStyle/>
                    <a:p>
                      <a:pPr marL="0" marR="0" lvl="0" indent="0" algn="l" rtl="0">
                        <a:lnSpc>
                          <a:spcPct val="100000"/>
                        </a:lnSpc>
                        <a:spcBef>
                          <a:spcPts val="0"/>
                        </a:spcBef>
                        <a:spcAft>
                          <a:spcPts val="0"/>
                        </a:spcAft>
                        <a:buClr>
                          <a:srgbClr val="000000"/>
                        </a:buClr>
                        <a:buSzPts val="1600"/>
                        <a:buFont typeface="Arial"/>
                        <a:buNone/>
                      </a:pPr>
                      <a:r>
                        <a:rPr lang="en-US" sz="2000" b="1" u="none" strike="noStrike" cap="none"/>
                        <a:t>Multi/bilateral partners/international organisations</a:t>
                      </a:r>
                      <a:endParaRPr sz="20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Calibri"/>
                          <a:ea typeface="Calibri"/>
                          <a:cs typeface="Calibri"/>
                          <a:sym typeface="Calibri"/>
                        </a:rPr>
                        <a:t>CCM, UN Team, UNODC</a:t>
                      </a:r>
                      <a:endParaRPr sz="18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49"/>
          <p:cNvSpPr txBox="1">
            <a:spLocks noGrp="1"/>
          </p:cNvSpPr>
          <p:nvPr>
            <p:ph type="title"/>
          </p:nvPr>
        </p:nvSpPr>
        <p:spPr>
          <a:xfrm>
            <a:off x="284644" y="212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TB/HIV: Challenges</a:t>
            </a:r>
            <a:endParaRPr/>
          </a:p>
        </p:txBody>
      </p:sp>
      <p:sp>
        <p:nvSpPr>
          <p:cNvPr id="864" name="Google Shape;864;p49"/>
          <p:cNvSpPr txBox="1">
            <a:spLocks noGrp="1"/>
          </p:cNvSpPr>
          <p:nvPr>
            <p:ph type="body" idx="1"/>
          </p:nvPr>
        </p:nvSpPr>
        <p:spPr>
          <a:xfrm>
            <a:off x="348144" y="1381008"/>
            <a:ext cx="11559212" cy="4994392"/>
          </a:xfrm>
          <a:prstGeom prst="rect">
            <a:avLst/>
          </a:prstGeom>
          <a:noFill/>
          <a:ln>
            <a:noFill/>
          </a:ln>
        </p:spPr>
        <p:txBody>
          <a:bodyPr spcFirstLastPara="1" wrap="square" lIns="91425" tIns="45700" rIns="91425" bIns="45700" anchor="t" anchorCtr="0">
            <a:normAutofit fontScale="85000" lnSpcReduction="20000"/>
          </a:bodyPr>
          <a:lstStyle/>
          <a:p>
            <a:pPr marL="228600" lvl="0" indent="-215265" algn="l" rtl="0">
              <a:lnSpc>
                <a:spcPct val="90000"/>
              </a:lnSpc>
              <a:spcBef>
                <a:spcPts val="0"/>
              </a:spcBef>
              <a:spcAft>
                <a:spcPts val="0"/>
              </a:spcAft>
              <a:buClr>
                <a:schemeClr val="dk1"/>
              </a:buClr>
              <a:buSzPct val="100000"/>
              <a:buChar char="•"/>
            </a:pPr>
            <a:r>
              <a:rPr lang="en-US"/>
              <a:t>TB/HIV collaborative working group exists, but has low visibility and its role in facilitating joint planning and joint monitoring and evaluation is not well defined.</a:t>
            </a:r>
            <a:endParaRPr/>
          </a:p>
          <a:p>
            <a:pPr marL="228600" lvl="0" indent="-215265" algn="l" rtl="0">
              <a:lnSpc>
                <a:spcPct val="90000"/>
              </a:lnSpc>
              <a:spcBef>
                <a:spcPts val="1000"/>
              </a:spcBef>
              <a:spcAft>
                <a:spcPts val="0"/>
              </a:spcAft>
              <a:buClr>
                <a:schemeClr val="dk1"/>
              </a:buClr>
              <a:buSzPct val="100000"/>
              <a:buChar char="•"/>
            </a:pPr>
            <a:r>
              <a:rPr lang="en-US"/>
              <a:t>A TB/HIV monitoring plan is not in place.</a:t>
            </a:r>
            <a:endParaRPr/>
          </a:p>
          <a:p>
            <a:pPr marL="228600" lvl="0" indent="-215265" algn="l" rtl="0">
              <a:lnSpc>
                <a:spcPct val="90000"/>
              </a:lnSpc>
              <a:spcBef>
                <a:spcPts val="1000"/>
              </a:spcBef>
              <a:spcAft>
                <a:spcPts val="0"/>
              </a:spcAft>
              <a:buClr>
                <a:schemeClr val="dk1"/>
              </a:buClr>
              <a:buSzPct val="100000"/>
              <a:buChar char="•"/>
            </a:pPr>
            <a:r>
              <a:rPr lang="en-US"/>
              <a:t>Current HIV recording and reporting system is on paper, hampering quick and precise data analysis.</a:t>
            </a:r>
            <a:endParaRPr/>
          </a:p>
          <a:p>
            <a:pPr marL="228600" lvl="0" indent="-215265" algn="l" rtl="0">
              <a:lnSpc>
                <a:spcPct val="90000"/>
              </a:lnSpc>
              <a:spcBef>
                <a:spcPts val="1000"/>
              </a:spcBef>
              <a:spcAft>
                <a:spcPts val="0"/>
              </a:spcAft>
              <a:buClr>
                <a:schemeClr val="dk1"/>
              </a:buClr>
              <a:buSzPct val="100000"/>
              <a:buChar char="•"/>
            </a:pPr>
            <a:r>
              <a:rPr lang="en-US"/>
              <a:t>Late presentation for HIV diagnosis, often done at the time of TB diagnosis and with very low CD4.</a:t>
            </a:r>
            <a:endParaRPr/>
          </a:p>
          <a:p>
            <a:pPr marL="228600" lvl="0" indent="-215265" algn="l" rtl="0">
              <a:lnSpc>
                <a:spcPct val="90000"/>
              </a:lnSpc>
              <a:spcBef>
                <a:spcPts val="1000"/>
              </a:spcBef>
              <a:spcAft>
                <a:spcPts val="0"/>
              </a:spcAft>
              <a:buClr>
                <a:schemeClr val="dk1"/>
              </a:buClr>
              <a:buSzPct val="100000"/>
              <a:buChar char="•"/>
            </a:pPr>
            <a:r>
              <a:rPr lang="en-US"/>
              <a:t>HIV testing in TB patients should be on voluntary basis. The offer of HIV tests should be extended to people being investigated for TB.</a:t>
            </a:r>
            <a:endParaRPr/>
          </a:p>
          <a:p>
            <a:pPr marL="228600" lvl="0" indent="-215265" algn="l" rtl="0">
              <a:lnSpc>
                <a:spcPct val="90000"/>
              </a:lnSpc>
              <a:spcBef>
                <a:spcPts val="1000"/>
              </a:spcBef>
              <a:spcAft>
                <a:spcPts val="0"/>
              </a:spcAft>
              <a:buClr>
                <a:schemeClr val="dk1"/>
              </a:buClr>
              <a:buSzPct val="100000"/>
              <a:buChar char="•"/>
            </a:pPr>
            <a:r>
              <a:rPr lang="en-US"/>
              <a:t>Only 30% of newly diagnosed PLHIV receive preventive therapy. Shorter rifamycin-base regimens should be introduced.</a:t>
            </a:r>
            <a:endParaRPr/>
          </a:p>
          <a:p>
            <a:pPr marL="228600" lvl="0" indent="-215265" algn="l" rtl="0">
              <a:lnSpc>
                <a:spcPct val="90000"/>
              </a:lnSpc>
              <a:spcBef>
                <a:spcPts val="1000"/>
              </a:spcBef>
              <a:spcAft>
                <a:spcPts val="0"/>
              </a:spcAft>
              <a:buClr>
                <a:schemeClr val="dk1"/>
              </a:buClr>
              <a:buSzPct val="100000"/>
              <a:buChar char="•"/>
            </a:pPr>
            <a:r>
              <a:rPr lang="en-US"/>
              <a:t>Availability of drugs for prevention (isoniazid) and reagents for testing (Xpert reagents) was a problem at some of the visited facilities.</a:t>
            </a:r>
            <a:endParaRPr/>
          </a:p>
          <a:p>
            <a:pPr marL="228600" lvl="0" indent="-215265" algn="l" rtl="0">
              <a:lnSpc>
                <a:spcPct val="90000"/>
              </a:lnSpc>
              <a:spcBef>
                <a:spcPts val="1000"/>
              </a:spcBef>
              <a:spcAft>
                <a:spcPts val="0"/>
              </a:spcAft>
              <a:buClr>
                <a:srgbClr val="FF0000"/>
              </a:buClr>
              <a:buSzPct val="100000"/>
              <a:buChar char="•"/>
            </a:pPr>
            <a:r>
              <a:rPr lang="en-US"/>
              <a:t>Proportion of TB/HIV patients receiving timely ARV could still be increased.</a:t>
            </a:r>
            <a:endParaRPr/>
          </a:p>
          <a:p>
            <a:pPr marL="228600" lvl="0" indent="-7747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solidFill>
                  <a:srgbClr val="00205C"/>
                </a:solidFill>
                <a:latin typeface="Calibri"/>
                <a:ea typeface="Calibri"/>
                <a:cs typeface="Calibri"/>
                <a:sym typeface="Calibri"/>
              </a:rPr>
              <a:t>TB/HIV: Recommendations</a:t>
            </a:r>
            <a:endParaRPr/>
          </a:p>
        </p:txBody>
      </p:sp>
      <p:sp>
        <p:nvSpPr>
          <p:cNvPr id="870" name="Google Shape;870;p50"/>
          <p:cNvSpPr txBox="1">
            <a:spLocks noGrp="1"/>
          </p:cNvSpPr>
          <p:nvPr>
            <p:ph type="body" idx="1"/>
          </p:nvPr>
        </p:nvSpPr>
        <p:spPr>
          <a:xfrm>
            <a:off x="571500" y="1581695"/>
            <a:ext cx="11277600" cy="43602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latin typeface="Calibri"/>
                <a:ea typeface="Calibri"/>
                <a:cs typeface="Calibri"/>
                <a:sym typeface="Calibri"/>
              </a:rPr>
              <a:t>The Government should increase the efforts for coordination of the programmes for control of HIV, TB, hepatitis. Involvement of the PHC system should be strengthened.</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The current TB/HIV collaborative body should be strengthened to take responsibility for planning joint activities and monitoring and evaluation of their implementation.</a:t>
            </a: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Complete a SYME-TB like HIV monitoring and evaluation system.</a:t>
            </a: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Strengthen the strategy of TB screening in at-risk-populations.</a:t>
            </a: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Promote early diagnosis of HIV-associated TB by increasing HIV testing in people with possible TB; potentiate the role of NGOs in promoting HIV testing in at risk populations.</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Promote expansion of TB prevention by TPT in PLHIV through education of health personnel and introduce shorter treatment regimens.</a:t>
            </a:r>
            <a:endParaRPr sz="2400">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51"/>
          <p:cNvSpPr txBox="1">
            <a:spLocks noGrp="1"/>
          </p:cNvSpPr>
          <p:nvPr>
            <p:ph type="ctrTitle"/>
          </p:nvPr>
        </p:nvSpPr>
        <p:spPr>
          <a:xfrm>
            <a:off x="457199" y="-59643"/>
            <a:ext cx="11140633" cy="580469"/>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Clr>
                <a:srgbClr val="009ADE"/>
              </a:buClr>
              <a:buSzPct val="100000"/>
              <a:buFont typeface="Calibri"/>
              <a:buNone/>
            </a:pPr>
            <a:r>
              <a:rPr lang="en-US"/>
              <a:t>Thank you </a:t>
            </a:r>
            <a:endParaRPr/>
          </a:p>
        </p:txBody>
      </p:sp>
      <p:pic>
        <p:nvPicPr>
          <p:cNvPr id="876" name="Google Shape;876;p51" descr="A group of people posing for a photo&#10;&#10;Description automatically generated"/>
          <p:cNvPicPr preferRelativeResize="0"/>
          <p:nvPr/>
        </p:nvPicPr>
        <p:blipFill rotWithShape="1">
          <a:blip r:embed="rId3">
            <a:alphaModFix/>
          </a:blip>
          <a:srcRect l="10988" t="19003" r="16419" b="20664"/>
          <a:stretch/>
        </p:blipFill>
        <p:spPr>
          <a:xfrm>
            <a:off x="8975620" y="27797"/>
            <a:ext cx="3238500" cy="3602005"/>
          </a:xfrm>
          <a:prstGeom prst="rect">
            <a:avLst/>
          </a:prstGeom>
          <a:noFill/>
          <a:ln>
            <a:noFill/>
          </a:ln>
        </p:spPr>
      </p:pic>
      <p:pic>
        <p:nvPicPr>
          <p:cNvPr id="877" name="Google Shape;877;p51" descr="A group of people posing for a photo&#10;&#10;Description automatically generated"/>
          <p:cNvPicPr preferRelativeResize="0"/>
          <p:nvPr/>
        </p:nvPicPr>
        <p:blipFill rotWithShape="1">
          <a:blip r:embed="rId4">
            <a:alphaModFix/>
          </a:blip>
          <a:srcRect l="7553" t="12183" r="10026" b="22555"/>
          <a:stretch/>
        </p:blipFill>
        <p:spPr>
          <a:xfrm>
            <a:off x="7963977" y="4842520"/>
            <a:ext cx="4224499" cy="2015480"/>
          </a:xfrm>
          <a:prstGeom prst="rect">
            <a:avLst/>
          </a:prstGeom>
          <a:noFill/>
          <a:ln>
            <a:noFill/>
          </a:ln>
        </p:spPr>
      </p:pic>
      <p:pic>
        <p:nvPicPr>
          <p:cNvPr id="878" name="Google Shape;878;p51" descr="A picture containing person, person&#10;&#10;Description automatically generated"/>
          <p:cNvPicPr preferRelativeResize="0"/>
          <p:nvPr/>
        </p:nvPicPr>
        <p:blipFill rotWithShape="1">
          <a:blip r:embed="rId5">
            <a:alphaModFix/>
          </a:blip>
          <a:srcRect/>
          <a:stretch/>
        </p:blipFill>
        <p:spPr>
          <a:xfrm>
            <a:off x="18040" y="-59643"/>
            <a:ext cx="2777776" cy="3703701"/>
          </a:xfrm>
          <a:prstGeom prst="rect">
            <a:avLst/>
          </a:prstGeom>
          <a:noFill/>
          <a:ln>
            <a:noFill/>
          </a:ln>
        </p:spPr>
      </p:pic>
      <p:pic>
        <p:nvPicPr>
          <p:cNvPr id="879" name="Google Shape;879;p51" descr="A group of people posing for a photo outside a building&#10;&#10;Description automatically generated with medium confidence"/>
          <p:cNvPicPr preferRelativeResize="0"/>
          <p:nvPr/>
        </p:nvPicPr>
        <p:blipFill rotWithShape="1">
          <a:blip r:embed="rId6">
            <a:alphaModFix/>
          </a:blip>
          <a:srcRect l="13711" r="19999" b="28889"/>
          <a:stretch/>
        </p:blipFill>
        <p:spPr>
          <a:xfrm>
            <a:off x="19631" y="3558548"/>
            <a:ext cx="4100922" cy="3299452"/>
          </a:xfrm>
          <a:prstGeom prst="rect">
            <a:avLst/>
          </a:prstGeom>
          <a:noFill/>
          <a:ln>
            <a:noFill/>
          </a:ln>
        </p:spPr>
      </p:pic>
      <p:pic>
        <p:nvPicPr>
          <p:cNvPr id="880" name="Google Shape;880;p51" descr="A picture containing person, wall, indoor, ceiling&#10;&#10;Description automatically generated"/>
          <p:cNvPicPr preferRelativeResize="0"/>
          <p:nvPr/>
        </p:nvPicPr>
        <p:blipFill rotWithShape="1">
          <a:blip r:embed="rId7">
            <a:alphaModFix/>
          </a:blip>
          <a:srcRect l="13711" t="34444" r="10417"/>
          <a:stretch/>
        </p:blipFill>
        <p:spPr>
          <a:xfrm>
            <a:off x="4013081" y="2722273"/>
            <a:ext cx="4100922" cy="2657489"/>
          </a:xfrm>
          <a:prstGeom prst="rect">
            <a:avLst/>
          </a:prstGeom>
          <a:noFill/>
          <a:ln>
            <a:noFill/>
          </a:ln>
        </p:spPr>
      </p:pic>
      <p:pic>
        <p:nvPicPr>
          <p:cNvPr id="881" name="Google Shape;881;p51" descr="A group of people posing for a photo&#10;&#10;Description automatically generated"/>
          <p:cNvPicPr preferRelativeResize="0"/>
          <p:nvPr/>
        </p:nvPicPr>
        <p:blipFill rotWithShape="1">
          <a:blip r:embed="rId8">
            <a:alphaModFix/>
          </a:blip>
          <a:srcRect/>
          <a:stretch/>
        </p:blipFill>
        <p:spPr>
          <a:xfrm>
            <a:off x="4228024" y="5048574"/>
            <a:ext cx="3649474" cy="1774050"/>
          </a:xfrm>
          <a:prstGeom prst="rect">
            <a:avLst/>
          </a:prstGeom>
          <a:noFill/>
          <a:ln>
            <a:noFill/>
          </a:ln>
        </p:spPr>
      </p:pic>
      <p:pic>
        <p:nvPicPr>
          <p:cNvPr id="882" name="Google Shape;882;p51" descr="A group of people sitting around a table&#10;&#10;Description automatically generated"/>
          <p:cNvPicPr preferRelativeResize="0"/>
          <p:nvPr/>
        </p:nvPicPr>
        <p:blipFill rotWithShape="1">
          <a:blip r:embed="rId9">
            <a:alphaModFix/>
          </a:blip>
          <a:srcRect/>
          <a:stretch/>
        </p:blipFill>
        <p:spPr>
          <a:xfrm>
            <a:off x="8114003" y="2819560"/>
            <a:ext cx="4077997" cy="1982360"/>
          </a:xfrm>
          <a:prstGeom prst="rect">
            <a:avLst/>
          </a:prstGeom>
          <a:noFill/>
          <a:ln>
            <a:noFill/>
          </a:ln>
        </p:spPr>
      </p:pic>
      <p:pic>
        <p:nvPicPr>
          <p:cNvPr id="883" name="Google Shape;883;p51" descr="A group of people sitting at a table with laptops&#10;&#10;Description automatically generated with low confidence"/>
          <p:cNvPicPr preferRelativeResize="0"/>
          <p:nvPr/>
        </p:nvPicPr>
        <p:blipFill rotWithShape="1">
          <a:blip r:embed="rId10">
            <a:alphaModFix/>
          </a:blip>
          <a:srcRect/>
          <a:stretch/>
        </p:blipFill>
        <p:spPr>
          <a:xfrm>
            <a:off x="3434099" y="478434"/>
            <a:ext cx="4903237" cy="23835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
          <p:cNvSpPr/>
          <p:nvPr/>
        </p:nvSpPr>
        <p:spPr>
          <a:xfrm>
            <a:off x="2919298" y="1131094"/>
            <a:ext cx="4727595" cy="455834"/>
          </a:xfrm>
          <a:prstGeom prst="rect">
            <a:avLst/>
          </a:prstGeom>
          <a:solidFill>
            <a:srgbClr val="0041C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rgbClr val="FFFFFF"/>
                </a:solidFill>
                <a:latin typeface="Arial Black"/>
                <a:ea typeface="Arial Black"/>
                <a:cs typeface="Arial Black"/>
                <a:sym typeface="Arial Black"/>
              </a:rPr>
              <a:t>What shifts are needed in countries?</a:t>
            </a:r>
            <a:endParaRPr/>
          </a:p>
        </p:txBody>
      </p:sp>
      <p:sp>
        <p:nvSpPr>
          <p:cNvPr id="497" name="Google Shape;497;p6"/>
          <p:cNvSpPr/>
          <p:nvPr/>
        </p:nvSpPr>
        <p:spPr>
          <a:xfrm>
            <a:off x="273171" y="1905689"/>
            <a:ext cx="2299651" cy="348473"/>
          </a:xfrm>
          <a:prstGeom prst="rect">
            <a:avLst/>
          </a:prstGeom>
          <a:solidFill>
            <a:srgbClr val="C0000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rgbClr val="FFFFFF"/>
                </a:solidFill>
                <a:latin typeface="Arial Black"/>
                <a:ea typeface="Arial Black"/>
                <a:cs typeface="Arial Black"/>
                <a:sym typeface="Arial Black"/>
              </a:rPr>
              <a:t>From</a:t>
            </a:r>
            <a:endParaRPr/>
          </a:p>
        </p:txBody>
      </p:sp>
      <p:sp>
        <p:nvSpPr>
          <p:cNvPr id="498" name="Google Shape;498;p6"/>
          <p:cNvSpPr/>
          <p:nvPr/>
        </p:nvSpPr>
        <p:spPr>
          <a:xfrm>
            <a:off x="3556296" y="1917205"/>
            <a:ext cx="3098362" cy="348473"/>
          </a:xfrm>
          <a:prstGeom prst="rect">
            <a:avLst/>
          </a:prstGeom>
          <a:solidFill>
            <a:srgbClr val="C0000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a:solidFill>
                  <a:srgbClr val="FFFFFF"/>
                </a:solidFill>
                <a:latin typeface="Arial Black"/>
                <a:ea typeface="Arial Black"/>
                <a:cs typeface="Arial Black"/>
                <a:sym typeface="Arial Black"/>
              </a:rPr>
              <a:t>To</a:t>
            </a:r>
            <a:endParaRPr/>
          </a:p>
        </p:txBody>
      </p:sp>
      <p:sp>
        <p:nvSpPr>
          <p:cNvPr id="499" name="Google Shape;499;p6"/>
          <p:cNvSpPr/>
          <p:nvPr/>
        </p:nvSpPr>
        <p:spPr>
          <a:xfrm>
            <a:off x="264072" y="2297410"/>
            <a:ext cx="2290752" cy="403845"/>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Blanket </a:t>
            </a:r>
            <a:r>
              <a:rPr lang="en-US" sz="1400" b="0" i="0" u="none" strike="noStrike" cap="none">
                <a:solidFill>
                  <a:schemeClr val="dk1"/>
                </a:solidFill>
                <a:latin typeface="Calibri"/>
                <a:ea typeface="Calibri"/>
                <a:cs typeface="Calibri"/>
                <a:sym typeface="Calibri"/>
              </a:rPr>
              <a:t>approaches</a:t>
            </a:r>
            <a:endParaRPr/>
          </a:p>
        </p:txBody>
      </p:sp>
      <p:sp>
        <p:nvSpPr>
          <p:cNvPr id="500" name="Google Shape;500;p6"/>
          <p:cNvSpPr/>
          <p:nvPr/>
        </p:nvSpPr>
        <p:spPr>
          <a:xfrm>
            <a:off x="3556300" y="2307686"/>
            <a:ext cx="3098358" cy="455834"/>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Data driven program decisions </a:t>
            </a:r>
            <a:r>
              <a:rPr lang="en-US" sz="1400" b="0" i="0" u="none" strike="noStrike" cap="none">
                <a:solidFill>
                  <a:schemeClr val="dk1"/>
                </a:solidFill>
                <a:latin typeface="Calibri"/>
                <a:ea typeface="Calibri"/>
                <a:cs typeface="Calibri"/>
                <a:sym typeface="Calibri"/>
              </a:rPr>
              <a:t>highest priorities and geographies</a:t>
            </a:r>
            <a:endParaRPr/>
          </a:p>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501" name="Google Shape;501;p6"/>
          <p:cNvSpPr/>
          <p:nvPr/>
        </p:nvSpPr>
        <p:spPr>
          <a:xfrm>
            <a:off x="269832" y="2785216"/>
            <a:ext cx="2290752" cy="525682"/>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Siloed</a:t>
            </a:r>
            <a:r>
              <a:rPr lang="en-US" sz="1400" b="0" i="0" u="none" strike="noStrike" cap="none">
                <a:solidFill>
                  <a:schemeClr val="dk1"/>
                </a:solidFill>
                <a:latin typeface="Calibri"/>
                <a:ea typeface="Calibri"/>
                <a:cs typeface="Calibri"/>
                <a:sym typeface="Calibri"/>
              </a:rPr>
              <a:t> programs and models of care</a:t>
            </a:r>
            <a:endParaRPr/>
          </a:p>
        </p:txBody>
      </p:sp>
      <p:sp>
        <p:nvSpPr>
          <p:cNvPr id="502" name="Google Shape;502;p6"/>
          <p:cNvSpPr/>
          <p:nvPr/>
        </p:nvSpPr>
        <p:spPr>
          <a:xfrm>
            <a:off x="3556300" y="2796117"/>
            <a:ext cx="3098358" cy="503879"/>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Shared innovative </a:t>
            </a:r>
            <a:r>
              <a:rPr lang="en-US" sz="1400" b="0" i="0" u="none" strike="noStrike" cap="none">
                <a:solidFill>
                  <a:schemeClr val="dk1"/>
                </a:solidFill>
                <a:latin typeface="Calibri"/>
                <a:ea typeface="Calibri"/>
                <a:cs typeface="Calibri"/>
                <a:sym typeface="Calibri"/>
              </a:rPr>
              <a:t>approaches across service platforms and comorbidities. </a:t>
            </a:r>
            <a:endParaRPr/>
          </a:p>
        </p:txBody>
      </p:sp>
      <p:sp>
        <p:nvSpPr>
          <p:cNvPr id="503" name="Google Shape;503;p6"/>
          <p:cNvSpPr/>
          <p:nvPr/>
        </p:nvSpPr>
        <p:spPr>
          <a:xfrm>
            <a:off x="265162" y="3370390"/>
            <a:ext cx="2315667" cy="562976"/>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Donor supported </a:t>
            </a:r>
            <a:r>
              <a:rPr lang="en-US" sz="1400" b="0" i="0" u="none" strike="noStrike" cap="none">
                <a:solidFill>
                  <a:schemeClr val="dk1"/>
                </a:solidFill>
                <a:latin typeface="Calibri"/>
                <a:ea typeface="Calibri"/>
                <a:cs typeface="Calibri"/>
                <a:sym typeface="Calibri"/>
              </a:rPr>
              <a:t>high-impact programs</a:t>
            </a:r>
            <a:endParaRPr/>
          </a:p>
        </p:txBody>
      </p:sp>
      <p:sp>
        <p:nvSpPr>
          <p:cNvPr id="504" name="Google Shape;504;p6"/>
          <p:cNvSpPr/>
          <p:nvPr/>
        </p:nvSpPr>
        <p:spPr>
          <a:xfrm>
            <a:off x="3556296" y="3323416"/>
            <a:ext cx="3095275" cy="582660"/>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a:solidFill>
                  <a:schemeClr val="dk1"/>
                </a:solidFill>
                <a:latin typeface="Calibri"/>
                <a:ea typeface="Calibri"/>
                <a:cs typeface="Calibri"/>
                <a:sym typeface="Calibri"/>
              </a:rPr>
              <a:t>Country owned </a:t>
            </a:r>
            <a:r>
              <a:rPr lang="en-US" sz="1400" b="0" i="0" u="none" strike="noStrike" cap="none">
                <a:solidFill>
                  <a:schemeClr val="dk1"/>
                </a:solidFill>
                <a:latin typeface="Calibri"/>
                <a:ea typeface="Calibri"/>
                <a:cs typeface="Calibri"/>
                <a:sym typeface="Calibri"/>
              </a:rPr>
              <a:t>well-designed high impact scaled-up</a:t>
            </a:r>
            <a:r>
              <a:rPr lang="en-US" sz="1400" b="1"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response</a:t>
            </a:r>
            <a:endParaRPr/>
          </a:p>
        </p:txBody>
      </p:sp>
      <p:grpSp>
        <p:nvGrpSpPr>
          <p:cNvPr id="505" name="Google Shape;505;p6"/>
          <p:cNvGrpSpPr/>
          <p:nvPr/>
        </p:nvGrpSpPr>
        <p:grpSpPr>
          <a:xfrm>
            <a:off x="2856338" y="2448292"/>
            <a:ext cx="247101" cy="256572"/>
            <a:chOff x="5307668" y="2399681"/>
            <a:chExt cx="376699" cy="391138"/>
          </a:xfrm>
        </p:grpSpPr>
        <p:sp>
          <p:nvSpPr>
            <p:cNvPr id="506" name="Google Shape;506;p6"/>
            <p:cNvSpPr/>
            <p:nvPr/>
          </p:nvSpPr>
          <p:spPr>
            <a:xfrm>
              <a:off x="5307668" y="2399681"/>
              <a:ext cx="376699" cy="391138"/>
            </a:xfrm>
            <a:prstGeom prst="ellipse">
              <a:avLst/>
            </a:prstGeom>
            <a:solidFill>
              <a:srgbClr val="E8E9FE"/>
            </a:solidFill>
            <a:ln w="12700" cap="flat" cmpd="sng">
              <a:solidFill>
                <a:srgbClr val="2E4DF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p:txBody>
        </p:sp>
        <p:sp>
          <p:nvSpPr>
            <p:cNvPr id="507" name="Google Shape;507;p6"/>
            <p:cNvSpPr/>
            <p:nvPr/>
          </p:nvSpPr>
          <p:spPr>
            <a:xfrm>
              <a:off x="5364126" y="2480517"/>
              <a:ext cx="284989" cy="229465"/>
            </a:xfrm>
            <a:prstGeom prst="rightArrow">
              <a:avLst>
                <a:gd name="adj1" fmla="val 50000"/>
                <a:gd name="adj2" fmla="val 50000"/>
              </a:avLst>
            </a:prstGeom>
            <a:solidFill>
              <a:srgbClr val="2E4DF9"/>
            </a:solidFill>
            <a:ln w="9525" cap="flat" cmpd="sng">
              <a:solidFill>
                <a:srgbClr val="2E4D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a:solidFill>
                  <a:schemeClr val="dk1"/>
                </a:solidFill>
                <a:latin typeface="Arial Black"/>
                <a:ea typeface="Arial Black"/>
                <a:cs typeface="Arial Black"/>
                <a:sym typeface="Arial Black"/>
              </a:endParaRPr>
            </a:p>
          </p:txBody>
        </p:sp>
      </p:grpSp>
      <p:grpSp>
        <p:nvGrpSpPr>
          <p:cNvPr id="508" name="Google Shape;508;p6"/>
          <p:cNvGrpSpPr/>
          <p:nvPr/>
        </p:nvGrpSpPr>
        <p:grpSpPr>
          <a:xfrm>
            <a:off x="2841140" y="2975359"/>
            <a:ext cx="247101" cy="256572"/>
            <a:chOff x="5307668" y="2399681"/>
            <a:chExt cx="376699" cy="391138"/>
          </a:xfrm>
        </p:grpSpPr>
        <p:sp>
          <p:nvSpPr>
            <p:cNvPr id="509" name="Google Shape;509;p6"/>
            <p:cNvSpPr/>
            <p:nvPr/>
          </p:nvSpPr>
          <p:spPr>
            <a:xfrm>
              <a:off x="5307668" y="2399681"/>
              <a:ext cx="376699" cy="391138"/>
            </a:xfrm>
            <a:prstGeom prst="ellipse">
              <a:avLst/>
            </a:prstGeom>
            <a:solidFill>
              <a:srgbClr val="E8E9FE"/>
            </a:solidFill>
            <a:ln w="12700" cap="flat" cmpd="sng">
              <a:solidFill>
                <a:srgbClr val="2E4DF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510" name="Google Shape;510;p6"/>
            <p:cNvSpPr/>
            <p:nvPr/>
          </p:nvSpPr>
          <p:spPr>
            <a:xfrm>
              <a:off x="5364126" y="2480517"/>
              <a:ext cx="284989" cy="229465"/>
            </a:xfrm>
            <a:prstGeom prst="rightArrow">
              <a:avLst>
                <a:gd name="adj1" fmla="val 50000"/>
                <a:gd name="adj2" fmla="val 50000"/>
              </a:avLst>
            </a:prstGeom>
            <a:solidFill>
              <a:srgbClr val="2E4DF9"/>
            </a:solidFill>
            <a:ln w="9525" cap="flat" cmpd="sng">
              <a:solidFill>
                <a:srgbClr val="2E4D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a:solidFill>
                  <a:schemeClr val="dk1"/>
                </a:solidFill>
                <a:latin typeface="Arial Black"/>
                <a:ea typeface="Arial Black"/>
                <a:cs typeface="Arial Black"/>
                <a:sym typeface="Arial Black"/>
              </a:endParaRPr>
            </a:p>
          </p:txBody>
        </p:sp>
      </p:grpSp>
      <p:grpSp>
        <p:nvGrpSpPr>
          <p:cNvPr id="511" name="Google Shape;511;p6"/>
          <p:cNvGrpSpPr/>
          <p:nvPr/>
        </p:nvGrpSpPr>
        <p:grpSpPr>
          <a:xfrm>
            <a:off x="2840169" y="3549758"/>
            <a:ext cx="247101" cy="256572"/>
            <a:chOff x="5307668" y="2399681"/>
            <a:chExt cx="376699" cy="391138"/>
          </a:xfrm>
        </p:grpSpPr>
        <p:sp>
          <p:nvSpPr>
            <p:cNvPr id="512" name="Google Shape;512;p6"/>
            <p:cNvSpPr/>
            <p:nvPr/>
          </p:nvSpPr>
          <p:spPr>
            <a:xfrm>
              <a:off x="5307668" y="2399681"/>
              <a:ext cx="376699" cy="391138"/>
            </a:xfrm>
            <a:prstGeom prst="ellipse">
              <a:avLst/>
            </a:prstGeom>
            <a:solidFill>
              <a:srgbClr val="E8E9FE"/>
            </a:solidFill>
            <a:ln w="12700" cap="flat" cmpd="sng">
              <a:solidFill>
                <a:srgbClr val="2E4DF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513" name="Google Shape;513;p6"/>
            <p:cNvSpPr/>
            <p:nvPr/>
          </p:nvSpPr>
          <p:spPr>
            <a:xfrm>
              <a:off x="5364126" y="2480517"/>
              <a:ext cx="284989" cy="229465"/>
            </a:xfrm>
            <a:prstGeom prst="rightArrow">
              <a:avLst>
                <a:gd name="adj1" fmla="val 50000"/>
                <a:gd name="adj2" fmla="val 50000"/>
              </a:avLst>
            </a:prstGeom>
            <a:solidFill>
              <a:srgbClr val="2E4DF9"/>
            </a:solidFill>
            <a:ln w="9525" cap="flat" cmpd="sng">
              <a:solidFill>
                <a:srgbClr val="2E4D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a:solidFill>
                  <a:schemeClr val="dk1"/>
                </a:solidFill>
                <a:latin typeface="Arial Black"/>
                <a:ea typeface="Arial Black"/>
                <a:cs typeface="Arial Black"/>
                <a:sym typeface="Arial Black"/>
              </a:endParaRPr>
            </a:p>
          </p:txBody>
        </p:sp>
      </p:grpSp>
      <p:sp>
        <p:nvSpPr>
          <p:cNvPr id="514" name="Google Shape;514;p6"/>
          <p:cNvSpPr txBox="1">
            <a:spLocks noGrp="1"/>
          </p:cNvSpPr>
          <p:nvPr>
            <p:ph type="title"/>
          </p:nvPr>
        </p:nvSpPr>
        <p:spPr>
          <a:xfrm>
            <a:off x="3176" y="484295"/>
            <a:ext cx="11449050" cy="5998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00205C"/>
              </a:buClr>
              <a:buSzPts val="2400"/>
              <a:buFont typeface="Calibri"/>
              <a:buNone/>
            </a:pPr>
            <a:r>
              <a:rPr lang="en-US" sz="2400" b="1">
                <a:solidFill>
                  <a:srgbClr val="00205C"/>
                </a:solidFill>
                <a:latin typeface="Calibri"/>
                <a:ea typeface="Calibri"/>
                <a:cs typeface="Calibri"/>
                <a:sym typeface="Calibri"/>
              </a:rPr>
              <a:t>Supporting Member States to reset disease response investments</a:t>
            </a:r>
            <a:endParaRPr/>
          </a:p>
        </p:txBody>
      </p:sp>
      <p:sp>
        <p:nvSpPr>
          <p:cNvPr id="515" name="Google Shape;515;p6"/>
          <p:cNvSpPr/>
          <p:nvPr/>
        </p:nvSpPr>
        <p:spPr>
          <a:xfrm>
            <a:off x="7469891" y="2754164"/>
            <a:ext cx="3298281" cy="554468"/>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Service </a:t>
            </a:r>
            <a:r>
              <a:rPr lang="en-US" sz="1400" b="0" u="none">
                <a:solidFill>
                  <a:schemeClr val="dk1"/>
                </a:solidFill>
                <a:latin typeface="Calibri"/>
                <a:ea typeface="Calibri"/>
                <a:cs typeface="Calibri"/>
                <a:sym typeface="Calibri"/>
              </a:rPr>
              <a:t>mapping, design, policy options incl. for </a:t>
            </a:r>
            <a:r>
              <a:rPr lang="en-US" sz="1400" b="1" u="none">
                <a:solidFill>
                  <a:schemeClr val="dk1"/>
                </a:solidFill>
                <a:latin typeface="Calibri"/>
                <a:ea typeface="Calibri"/>
                <a:cs typeface="Calibri"/>
                <a:sym typeface="Calibri"/>
              </a:rPr>
              <a:t>virtual outreach, digital health</a:t>
            </a:r>
            <a:endParaRPr/>
          </a:p>
        </p:txBody>
      </p:sp>
      <p:sp>
        <p:nvSpPr>
          <p:cNvPr id="516" name="Google Shape;516;p6"/>
          <p:cNvSpPr/>
          <p:nvPr/>
        </p:nvSpPr>
        <p:spPr>
          <a:xfrm>
            <a:off x="7486346" y="1905689"/>
            <a:ext cx="3281827" cy="341425"/>
          </a:xfrm>
          <a:prstGeom prst="rect">
            <a:avLst/>
          </a:prstGeom>
          <a:solidFill>
            <a:srgbClr val="C0000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FFFFFF"/>
                </a:solidFill>
                <a:latin typeface="Arial Black"/>
                <a:ea typeface="Arial Black"/>
                <a:cs typeface="Arial Black"/>
                <a:sym typeface="Arial Black"/>
              </a:rPr>
              <a:t>Through greater support to</a:t>
            </a:r>
            <a:endParaRPr/>
          </a:p>
        </p:txBody>
      </p:sp>
      <p:sp>
        <p:nvSpPr>
          <p:cNvPr id="517" name="Google Shape;517;p6"/>
          <p:cNvSpPr/>
          <p:nvPr/>
        </p:nvSpPr>
        <p:spPr>
          <a:xfrm>
            <a:off x="7469891" y="3362238"/>
            <a:ext cx="3270943" cy="612941"/>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Essential service packages</a:t>
            </a:r>
            <a:r>
              <a:rPr lang="en-US" sz="1400" b="0" u="none">
                <a:solidFill>
                  <a:schemeClr val="dk1"/>
                </a:solidFill>
                <a:latin typeface="Calibri"/>
                <a:ea typeface="Calibri"/>
                <a:cs typeface="Calibri"/>
                <a:sym typeface="Calibri"/>
              </a:rPr>
              <a:t>, </a:t>
            </a:r>
            <a:r>
              <a:rPr lang="en-US" sz="1400" b="1" u="none">
                <a:solidFill>
                  <a:schemeClr val="dk1"/>
                </a:solidFill>
                <a:latin typeface="Calibri"/>
                <a:ea typeface="Calibri"/>
                <a:cs typeface="Calibri"/>
                <a:sym typeface="Calibri"/>
              </a:rPr>
              <a:t>polyvalent </a:t>
            </a:r>
            <a:r>
              <a:rPr lang="en-US" sz="1400" b="0" u="none">
                <a:solidFill>
                  <a:schemeClr val="dk1"/>
                </a:solidFill>
                <a:latin typeface="Calibri"/>
                <a:ea typeface="Calibri"/>
                <a:cs typeface="Calibri"/>
                <a:sym typeface="Calibri"/>
              </a:rPr>
              <a:t>health and community workers </a:t>
            </a:r>
            <a:endParaRPr/>
          </a:p>
        </p:txBody>
      </p:sp>
      <p:sp>
        <p:nvSpPr>
          <p:cNvPr id="518" name="Google Shape;518;p6"/>
          <p:cNvSpPr/>
          <p:nvPr/>
        </p:nvSpPr>
        <p:spPr>
          <a:xfrm>
            <a:off x="7469891" y="2302839"/>
            <a:ext cx="3298282" cy="418673"/>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Curating data, improving data for action</a:t>
            </a:r>
            <a:endParaRPr/>
          </a:p>
        </p:txBody>
      </p:sp>
      <p:sp>
        <p:nvSpPr>
          <p:cNvPr id="519" name="Google Shape;519;p6"/>
          <p:cNvSpPr/>
          <p:nvPr/>
        </p:nvSpPr>
        <p:spPr>
          <a:xfrm>
            <a:off x="3567668" y="3940491"/>
            <a:ext cx="3083903" cy="556232"/>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Multidisease capabilities </a:t>
            </a:r>
            <a:r>
              <a:rPr lang="en-US" sz="1400" b="0" u="none">
                <a:solidFill>
                  <a:schemeClr val="dk1"/>
                </a:solidFill>
                <a:latin typeface="Calibri"/>
                <a:ea typeface="Calibri"/>
                <a:cs typeface="Calibri"/>
                <a:sym typeface="Calibri"/>
              </a:rPr>
              <a:t>at lower levels of care</a:t>
            </a:r>
            <a:endParaRPr/>
          </a:p>
          <a:p>
            <a:pPr marL="0" marR="0" lvl="0" indent="0" algn="l" rtl="0">
              <a:spcBef>
                <a:spcPts val="0"/>
              </a:spcBef>
              <a:spcAft>
                <a:spcPts val="0"/>
              </a:spcAft>
              <a:buNone/>
            </a:pPr>
            <a:endParaRPr sz="1300" b="0" u="none">
              <a:solidFill>
                <a:schemeClr val="dk1"/>
              </a:solidFill>
              <a:latin typeface="Calibri"/>
              <a:ea typeface="Calibri"/>
              <a:cs typeface="Calibri"/>
              <a:sym typeface="Calibri"/>
            </a:endParaRPr>
          </a:p>
        </p:txBody>
      </p:sp>
      <p:sp>
        <p:nvSpPr>
          <p:cNvPr id="520" name="Google Shape;520;p6"/>
          <p:cNvSpPr/>
          <p:nvPr/>
        </p:nvSpPr>
        <p:spPr>
          <a:xfrm>
            <a:off x="273171" y="3997016"/>
            <a:ext cx="2296512" cy="562976"/>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Single disease </a:t>
            </a:r>
            <a:r>
              <a:rPr lang="en-US" sz="1400" b="0" u="none">
                <a:solidFill>
                  <a:schemeClr val="dk1"/>
                </a:solidFill>
                <a:latin typeface="Calibri"/>
                <a:ea typeface="Calibri"/>
                <a:cs typeface="Calibri"/>
                <a:sym typeface="Calibri"/>
              </a:rPr>
              <a:t>diagnostic networks</a:t>
            </a:r>
            <a:endParaRPr/>
          </a:p>
        </p:txBody>
      </p:sp>
      <p:sp>
        <p:nvSpPr>
          <p:cNvPr id="521" name="Google Shape;521;p6"/>
          <p:cNvSpPr/>
          <p:nvPr/>
        </p:nvSpPr>
        <p:spPr>
          <a:xfrm>
            <a:off x="7469891" y="4009944"/>
            <a:ext cx="3270941" cy="537120"/>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Diagnostic network assessment </a:t>
            </a:r>
            <a:r>
              <a:rPr lang="en-US" sz="1400" b="0" u="none">
                <a:solidFill>
                  <a:schemeClr val="dk1"/>
                </a:solidFill>
                <a:latin typeface="Calibri"/>
                <a:ea typeface="Calibri"/>
                <a:cs typeface="Calibri"/>
                <a:sym typeface="Calibri"/>
              </a:rPr>
              <a:t>and planning for multidisease capacity</a:t>
            </a:r>
            <a:endParaRPr/>
          </a:p>
        </p:txBody>
      </p:sp>
      <p:sp>
        <p:nvSpPr>
          <p:cNvPr id="522" name="Google Shape;522;p6"/>
          <p:cNvSpPr/>
          <p:nvPr/>
        </p:nvSpPr>
        <p:spPr>
          <a:xfrm>
            <a:off x="7486346" y="4581829"/>
            <a:ext cx="3260057" cy="664280"/>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Maintaining</a:t>
            </a:r>
            <a:r>
              <a:rPr lang="en-US" sz="1400" b="0" u="none">
                <a:solidFill>
                  <a:schemeClr val="dk1"/>
                </a:solidFill>
                <a:latin typeface="Calibri"/>
                <a:ea typeface="Calibri"/>
                <a:cs typeface="Calibri"/>
                <a:sym typeface="Calibri"/>
              </a:rPr>
              <a:t> essentials, efforts to </a:t>
            </a:r>
            <a:r>
              <a:rPr lang="en-US" sz="1400" b="1" u="none">
                <a:solidFill>
                  <a:schemeClr val="dk1"/>
                </a:solidFill>
                <a:latin typeface="Calibri"/>
                <a:ea typeface="Calibri"/>
                <a:cs typeface="Calibri"/>
                <a:sym typeface="Calibri"/>
              </a:rPr>
              <a:t>catch up, build resilience, cross border </a:t>
            </a:r>
            <a:r>
              <a:rPr lang="en-US" sz="1400" b="0" u="none">
                <a:solidFill>
                  <a:schemeClr val="dk1"/>
                </a:solidFill>
                <a:latin typeface="Calibri"/>
                <a:ea typeface="Calibri"/>
                <a:cs typeface="Calibri"/>
                <a:sym typeface="Calibri"/>
              </a:rPr>
              <a:t>continuity and data exchange</a:t>
            </a:r>
            <a:endParaRPr sz="1300" b="0" u="none">
              <a:solidFill>
                <a:schemeClr val="dk1"/>
              </a:solidFill>
              <a:latin typeface="Calibri"/>
              <a:ea typeface="Calibri"/>
              <a:cs typeface="Calibri"/>
              <a:sym typeface="Calibri"/>
            </a:endParaRPr>
          </a:p>
        </p:txBody>
      </p:sp>
      <p:sp>
        <p:nvSpPr>
          <p:cNvPr id="523" name="Google Shape;523;p6"/>
          <p:cNvSpPr/>
          <p:nvPr/>
        </p:nvSpPr>
        <p:spPr>
          <a:xfrm>
            <a:off x="3556296" y="4541411"/>
            <a:ext cx="3092818" cy="596822"/>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Dual track approach </a:t>
            </a:r>
            <a:r>
              <a:rPr lang="en-US" sz="1400" b="0" u="none">
                <a:solidFill>
                  <a:schemeClr val="dk1"/>
                </a:solidFill>
                <a:latin typeface="Calibri"/>
                <a:ea typeface="Calibri"/>
                <a:cs typeface="Calibri"/>
                <a:sym typeface="Calibri"/>
              </a:rPr>
              <a:t>to overcome disruptions </a:t>
            </a:r>
            <a:endParaRPr/>
          </a:p>
        </p:txBody>
      </p:sp>
      <p:grpSp>
        <p:nvGrpSpPr>
          <p:cNvPr id="524" name="Google Shape;524;p6"/>
          <p:cNvGrpSpPr/>
          <p:nvPr/>
        </p:nvGrpSpPr>
        <p:grpSpPr>
          <a:xfrm>
            <a:off x="2833215" y="4153185"/>
            <a:ext cx="247101" cy="256572"/>
            <a:chOff x="5307668" y="2399681"/>
            <a:chExt cx="376699" cy="391138"/>
          </a:xfrm>
        </p:grpSpPr>
        <p:sp>
          <p:nvSpPr>
            <p:cNvPr id="525" name="Google Shape;525;p6"/>
            <p:cNvSpPr/>
            <p:nvPr/>
          </p:nvSpPr>
          <p:spPr>
            <a:xfrm>
              <a:off x="5307668" y="2399681"/>
              <a:ext cx="376699" cy="391138"/>
            </a:xfrm>
            <a:prstGeom prst="ellipse">
              <a:avLst/>
            </a:prstGeom>
            <a:solidFill>
              <a:srgbClr val="E8E9FE"/>
            </a:solidFill>
            <a:ln w="12700" cap="flat" cmpd="sng">
              <a:solidFill>
                <a:srgbClr val="2E4DF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526" name="Google Shape;526;p6"/>
            <p:cNvSpPr/>
            <p:nvPr/>
          </p:nvSpPr>
          <p:spPr>
            <a:xfrm>
              <a:off x="5364126" y="2480517"/>
              <a:ext cx="284989" cy="229465"/>
            </a:xfrm>
            <a:prstGeom prst="rightArrow">
              <a:avLst>
                <a:gd name="adj1" fmla="val 50000"/>
                <a:gd name="adj2" fmla="val 50000"/>
              </a:avLst>
            </a:prstGeom>
            <a:solidFill>
              <a:srgbClr val="2E4DF9"/>
            </a:solidFill>
            <a:ln w="9525" cap="flat" cmpd="sng">
              <a:solidFill>
                <a:srgbClr val="2E4D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a:solidFill>
                  <a:schemeClr val="dk1"/>
                </a:solidFill>
                <a:latin typeface="Arial Black"/>
                <a:ea typeface="Arial Black"/>
                <a:cs typeface="Arial Black"/>
                <a:sym typeface="Arial Black"/>
              </a:endParaRPr>
            </a:p>
          </p:txBody>
        </p:sp>
      </p:grpSp>
      <p:sp>
        <p:nvSpPr>
          <p:cNvPr id="527" name="Google Shape;527;p6"/>
          <p:cNvSpPr/>
          <p:nvPr/>
        </p:nvSpPr>
        <p:spPr>
          <a:xfrm>
            <a:off x="264072" y="4591580"/>
            <a:ext cx="2315667" cy="654529"/>
          </a:xfrm>
          <a:prstGeom prst="rect">
            <a:avLst/>
          </a:prstGeom>
          <a:solidFill>
            <a:srgbClr val="E8E9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none">
                <a:solidFill>
                  <a:schemeClr val="dk1"/>
                </a:solidFill>
                <a:latin typeface="Calibri"/>
                <a:ea typeface="Calibri"/>
                <a:cs typeface="Calibri"/>
                <a:sym typeface="Calibri"/>
              </a:rPr>
              <a:t>Disease response </a:t>
            </a:r>
            <a:r>
              <a:rPr lang="en-US" sz="1400" b="0" u="none">
                <a:solidFill>
                  <a:schemeClr val="dk1"/>
                </a:solidFill>
                <a:latin typeface="Calibri"/>
                <a:ea typeface="Calibri"/>
                <a:cs typeface="Calibri"/>
                <a:sym typeface="Calibri"/>
              </a:rPr>
              <a:t>impacted by emergencies</a:t>
            </a:r>
            <a:endParaRPr/>
          </a:p>
        </p:txBody>
      </p:sp>
      <p:grpSp>
        <p:nvGrpSpPr>
          <p:cNvPr id="528" name="Google Shape;528;p6"/>
          <p:cNvGrpSpPr/>
          <p:nvPr/>
        </p:nvGrpSpPr>
        <p:grpSpPr>
          <a:xfrm>
            <a:off x="2833215" y="4719945"/>
            <a:ext cx="247101" cy="256572"/>
            <a:chOff x="5307668" y="2399681"/>
            <a:chExt cx="376699" cy="391138"/>
          </a:xfrm>
        </p:grpSpPr>
        <p:sp>
          <p:nvSpPr>
            <p:cNvPr id="529" name="Google Shape;529;p6"/>
            <p:cNvSpPr/>
            <p:nvPr/>
          </p:nvSpPr>
          <p:spPr>
            <a:xfrm>
              <a:off x="5307668" y="2399681"/>
              <a:ext cx="376699" cy="391138"/>
            </a:xfrm>
            <a:prstGeom prst="ellipse">
              <a:avLst/>
            </a:prstGeom>
            <a:solidFill>
              <a:srgbClr val="E8E9FE"/>
            </a:solidFill>
            <a:ln w="12700" cap="flat" cmpd="sng">
              <a:solidFill>
                <a:srgbClr val="2E4DF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530" name="Google Shape;530;p6"/>
            <p:cNvSpPr/>
            <p:nvPr/>
          </p:nvSpPr>
          <p:spPr>
            <a:xfrm>
              <a:off x="5364126" y="2480517"/>
              <a:ext cx="284989" cy="229465"/>
            </a:xfrm>
            <a:prstGeom prst="rightArrow">
              <a:avLst>
                <a:gd name="adj1" fmla="val 50000"/>
                <a:gd name="adj2" fmla="val 50000"/>
              </a:avLst>
            </a:prstGeom>
            <a:solidFill>
              <a:srgbClr val="2E4DF9"/>
            </a:solidFill>
            <a:ln w="9525" cap="flat" cmpd="sng">
              <a:solidFill>
                <a:srgbClr val="2E4DF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a:solidFill>
                  <a:schemeClr val="dk1"/>
                </a:solidFill>
                <a:latin typeface="Arial Black"/>
                <a:ea typeface="Arial Black"/>
                <a:cs typeface="Arial Black"/>
                <a:sym typeface="Arial Black"/>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
          <p:cNvSpPr txBox="1">
            <a:spLocks noGrp="1"/>
          </p:cNvSpPr>
          <p:nvPr>
            <p:ph type="title"/>
          </p:nvPr>
        </p:nvSpPr>
        <p:spPr>
          <a:xfrm>
            <a:off x="267181" y="54694"/>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Overall findings</a:t>
            </a:r>
            <a:endParaRPr/>
          </a:p>
        </p:txBody>
      </p:sp>
      <p:sp>
        <p:nvSpPr>
          <p:cNvPr id="536" name="Google Shape;536;p7"/>
          <p:cNvSpPr txBox="1">
            <a:spLocks noGrp="1"/>
          </p:cNvSpPr>
          <p:nvPr>
            <p:ph type="body" idx="1"/>
          </p:nvPr>
        </p:nvSpPr>
        <p:spPr>
          <a:xfrm>
            <a:off x="353027" y="557138"/>
            <a:ext cx="11381772" cy="5840246"/>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chemeClr val="dk1"/>
              </a:buClr>
              <a:buSzPts val="1800"/>
              <a:buChar char="•"/>
            </a:pPr>
            <a:r>
              <a:rPr lang="en-US" sz="1800"/>
              <a:t>The National HIV/STI program has the right strategic focus for the current epidemic trends and the potential to achieve impact. However, it needs to be more data-driven in adjusting programs, deploying technical approaches, reaching new groups and adjust geographic focus.</a:t>
            </a:r>
            <a:endParaRPr/>
          </a:p>
          <a:p>
            <a:pPr marL="228600" lvl="0" indent="-228600" algn="l" rtl="0">
              <a:lnSpc>
                <a:spcPct val="100000"/>
              </a:lnSpc>
              <a:spcBef>
                <a:spcPts val="1000"/>
              </a:spcBef>
              <a:spcAft>
                <a:spcPts val="0"/>
              </a:spcAft>
              <a:buClr>
                <a:schemeClr val="dk1"/>
              </a:buClr>
              <a:buSzPts val="1800"/>
              <a:buChar char="•"/>
            </a:pPr>
            <a:r>
              <a:rPr lang="en-US" sz="1800"/>
              <a:t>Technical approaches to HIV prevention, testing, treatment and care are well aligned to WHO recommendations and the innovations are well positioned to show added value and achieve more impact. The key is quality of execution, effective implementation, continuous learning and maintaining the ambition to experiment then rapidly bring to scale.</a:t>
            </a:r>
            <a:endParaRPr/>
          </a:p>
          <a:p>
            <a:pPr marL="228600" lvl="0" indent="-228600" algn="l" rtl="0">
              <a:lnSpc>
                <a:spcPct val="100000"/>
              </a:lnSpc>
              <a:spcBef>
                <a:spcPts val="1000"/>
              </a:spcBef>
              <a:spcAft>
                <a:spcPts val="0"/>
              </a:spcAft>
              <a:buClr>
                <a:schemeClr val="dk1"/>
              </a:buClr>
              <a:buSzPts val="1800"/>
              <a:buChar char="•"/>
            </a:pPr>
            <a:r>
              <a:rPr lang="en-US" sz="1800"/>
              <a:t>The coverage targets are not fully aligned to international commitments, but if achieved by 2025, Republic of Moldova will be well-positioned to reach the 95/95/95 goals by 2030. </a:t>
            </a:r>
            <a:endParaRPr/>
          </a:p>
          <a:p>
            <a:pPr marL="228600" lvl="0" indent="-228600" algn="l" rtl="0">
              <a:lnSpc>
                <a:spcPct val="100000"/>
              </a:lnSpc>
              <a:spcBef>
                <a:spcPts val="1000"/>
              </a:spcBef>
              <a:spcAft>
                <a:spcPts val="0"/>
              </a:spcAft>
              <a:buClr>
                <a:schemeClr val="dk1"/>
              </a:buClr>
              <a:buSzPts val="1800"/>
              <a:buChar char="•"/>
            </a:pPr>
            <a:r>
              <a:rPr lang="en-US" sz="1800"/>
              <a:t>The Republic of Moldova is ahead of the curve in maturity of its national institutions and their capacity to ensure programmatic take-over of donor supported services and procurements, but few improvements are needed, i.e. capacity to ensure service continuity for prevention of contracted services for KPs and capacity to procure from international platforms.</a:t>
            </a:r>
            <a:endParaRPr/>
          </a:p>
          <a:p>
            <a:pPr marL="228600" lvl="0" indent="-228600" algn="l" rtl="0">
              <a:lnSpc>
                <a:spcPct val="100000"/>
              </a:lnSpc>
              <a:spcBef>
                <a:spcPts val="1000"/>
              </a:spcBef>
              <a:spcAft>
                <a:spcPts val="0"/>
              </a:spcAft>
              <a:buClr>
                <a:schemeClr val="dk1"/>
              </a:buClr>
              <a:buSzPts val="1800"/>
              <a:buChar char="•"/>
            </a:pPr>
            <a:r>
              <a:rPr lang="en-US" sz="1800"/>
              <a:t>The Republic of Moldova is well positioned to align its national programs for HIV/STI, viral hepatitis, TB with the Regional Action Plans to end AIDS and the epidemics of viral hepatitis and STIs 2022-2030 and the TB Action Plans for the European Region 2023-2030 and consider overseeing these national programs under a single coordinating body post 2025. </a:t>
            </a:r>
            <a:endParaRPr/>
          </a:p>
          <a:p>
            <a:pPr marL="685800" lvl="1" indent="-139700" algn="l" rtl="0">
              <a:lnSpc>
                <a:spcPct val="100000"/>
              </a:lnSpc>
              <a:spcBef>
                <a:spcPts val="500"/>
              </a:spcBef>
              <a:spcAft>
                <a:spcPts val="0"/>
              </a:spcAft>
              <a:buClr>
                <a:schemeClr val="dk1"/>
              </a:buClr>
              <a:buSzPts val="1400"/>
              <a:buNone/>
            </a:pPr>
            <a:endParaRPr/>
          </a:p>
        </p:txBody>
      </p:sp>
      <p:sp>
        <p:nvSpPr>
          <p:cNvPr id="537" name="Google Shape;537;p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
          <p:cNvSpPr txBox="1">
            <a:spLocks noGrp="1"/>
          </p:cNvSpPr>
          <p:nvPr>
            <p:ph type="title"/>
          </p:nvPr>
        </p:nvSpPr>
        <p:spPr>
          <a:xfrm>
            <a:off x="77164" y="139941"/>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ro-MD" dirty="0">
                <a:solidFill>
                  <a:srgbClr val="00205C"/>
                </a:solidFill>
              </a:rPr>
              <a:t>Integrated people centere</a:t>
            </a:r>
            <a:r>
              <a:rPr lang="en-US" dirty="0">
                <a:solidFill>
                  <a:srgbClr val="00205C"/>
                </a:solidFill>
              </a:rPr>
              <a:t>d</a:t>
            </a:r>
            <a:r>
              <a:rPr lang="ro-MD" dirty="0">
                <a:solidFill>
                  <a:srgbClr val="00205C"/>
                </a:solidFill>
              </a:rPr>
              <a:t> services</a:t>
            </a:r>
            <a:r>
              <a:rPr lang="en-US" dirty="0">
                <a:solidFill>
                  <a:srgbClr val="00205C"/>
                </a:solidFill>
              </a:rPr>
              <a:t> and differentiated services</a:t>
            </a:r>
            <a:endParaRPr dirty="0">
              <a:solidFill>
                <a:srgbClr val="00205C"/>
              </a:solidFill>
            </a:endParaRPr>
          </a:p>
        </p:txBody>
      </p:sp>
      <p:sp>
        <p:nvSpPr>
          <p:cNvPr id="431" name="Google Shape;431;p6"/>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8</a:t>
            </a:fld>
            <a:endParaRPr/>
          </a:p>
        </p:txBody>
      </p:sp>
      <p:graphicFrame>
        <p:nvGraphicFramePr>
          <p:cNvPr id="10" name="Google Shape;400;p17">
            <a:extLst>
              <a:ext uri="{FF2B5EF4-FFF2-40B4-BE49-F238E27FC236}">
                <a16:creationId xmlns:a16="http://schemas.microsoft.com/office/drawing/2014/main" id="{AC1375D1-DD27-4CEE-BDB6-682E11E8F56A}"/>
              </a:ext>
            </a:extLst>
          </p:cNvPr>
          <p:cNvGraphicFramePr>
            <a:graphicFrameLocks/>
          </p:cNvGraphicFramePr>
          <p:nvPr>
            <p:extLst>
              <p:ext uri="{D42A27DB-BD31-4B8C-83A1-F6EECF244321}">
                <p14:modId xmlns:p14="http://schemas.microsoft.com/office/powerpoint/2010/main" val="1354882539"/>
              </p:ext>
            </p:extLst>
          </p:nvPr>
        </p:nvGraphicFramePr>
        <p:xfrm>
          <a:off x="2" y="769387"/>
          <a:ext cx="11935520" cy="5989336"/>
        </p:xfrm>
        <a:graphic>
          <a:graphicData uri="http://schemas.openxmlformats.org/drawingml/2006/table">
            <a:tbl>
              <a:tblPr>
                <a:tableStyleId>{5C22544A-7EE6-4342-B048-85BDC9FD1C3A}</a:tableStyleId>
              </a:tblPr>
              <a:tblGrid>
                <a:gridCol w="3978507">
                  <a:extLst>
                    <a:ext uri="{9D8B030D-6E8A-4147-A177-3AD203B41FA5}">
                      <a16:colId xmlns:a16="http://schemas.microsoft.com/office/drawing/2014/main" val="1042772498"/>
                    </a:ext>
                  </a:extLst>
                </a:gridCol>
                <a:gridCol w="3978506">
                  <a:extLst>
                    <a:ext uri="{9D8B030D-6E8A-4147-A177-3AD203B41FA5}">
                      <a16:colId xmlns:a16="http://schemas.microsoft.com/office/drawing/2014/main" val="2038342940"/>
                    </a:ext>
                  </a:extLst>
                </a:gridCol>
                <a:gridCol w="3978507">
                  <a:extLst>
                    <a:ext uri="{9D8B030D-6E8A-4147-A177-3AD203B41FA5}">
                      <a16:colId xmlns:a16="http://schemas.microsoft.com/office/drawing/2014/main" val="4279899845"/>
                    </a:ext>
                  </a:extLst>
                </a:gridCol>
              </a:tblGrid>
              <a:tr h="31477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dirty="0">
                          <a:ln>
                            <a:noFill/>
                          </a:ln>
                          <a:solidFill>
                            <a:schemeClr val="tx1"/>
                          </a:solidFill>
                          <a:effectLst/>
                        </a:rPr>
                        <a:t>Progress</a:t>
                      </a:r>
                      <a:endParaRPr kumimoji="0" lang="en-US" altLang="en-US" sz="24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L="68588" marR="68588" marT="34294" marB="34294" horzOverflow="overflow"/>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2400" b="1" u="none" strike="noStrike" cap="none" normalizeH="0" baseline="0" dirty="0">
                          <a:ln>
                            <a:noFill/>
                          </a:ln>
                          <a:solidFill>
                            <a:schemeClr val="tx1"/>
                          </a:solidFill>
                          <a:effectLst/>
                        </a:rPr>
                        <a:t>Challenges</a:t>
                      </a:r>
                      <a:endParaRPr kumimoji="0" lang="en-US" altLang="en-US" sz="24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L="68588" marR="68588" marT="34294" marB="34294" horzOverflow="overflow"/>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dirty="0">
                          <a:ln>
                            <a:noFill/>
                          </a:ln>
                          <a:solidFill>
                            <a:schemeClr val="tx1"/>
                          </a:solidFill>
                          <a:effectLst/>
                        </a:rPr>
                        <a:t>Recommendations</a:t>
                      </a:r>
                      <a:endParaRPr kumimoji="0" lang="en-US" altLang="en-US" sz="24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L="68588" marR="68588" marT="34294" marB="34294" horzOverflow="overflow"/>
                </a:tc>
                <a:extLst>
                  <a:ext uri="{0D108BD9-81ED-4DB2-BD59-A6C34878D82A}">
                    <a16:rowId xmlns:a16="http://schemas.microsoft.com/office/drawing/2014/main" val="2404427041"/>
                  </a:ext>
                </a:extLst>
              </a:tr>
              <a:tr h="142273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914400" rtl="0" eaLnBrk="1" fontAlgn="base" latinLnBrk="0" hangingPunct="1">
                        <a:lnSpc>
                          <a:spcPct val="100000"/>
                        </a:lnSpc>
                        <a:spcBef>
                          <a:spcPct val="0"/>
                        </a:spcBef>
                        <a:spcAft>
                          <a:spcPct val="0"/>
                        </a:spcAft>
                        <a:buClr>
                          <a:srgbClr val="000000"/>
                        </a:buClr>
                        <a:buSzPts val="1000"/>
                        <a:buFont typeface="Arial" panose="020B0604020202020204" pitchFamily="34" charset="0"/>
                        <a:buChar char="•"/>
                        <a:tabLst/>
                      </a:pPr>
                      <a:r>
                        <a:rPr kumimoji="0" lang="en-US" altLang="en-US" sz="2400" b="0" u="none" strike="noStrike" cap="none" normalizeH="0" baseline="0" dirty="0">
                          <a:ln>
                            <a:noFill/>
                          </a:ln>
                          <a:solidFill>
                            <a:schemeClr val="tx1"/>
                          </a:solidFill>
                          <a:effectLst/>
                        </a:rPr>
                        <a:t>Many examples:</a:t>
                      </a:r>
                    </a:p>
                    <a:p>
                      <a:pPr marL="171450" marR="0" lvl="0" indent="-171450" algn="l" defTabSz="914400" rtl="0" eaLnBrk="1" fontAlgn="base" latinLnBrk="0" hangingPunct="1">
                        <a:lnSpc>
                          <a:spcPct val="100000"/>
                        </a:lnSpc>
                        <a:spcBef>
                          <a:spcPct val="0"/>
                        </a:spcBef>
                        <a:spcAft>
                          <a:spcPct val="0"/>
                        </a:spcAft>
                        <a:buClr>
                          <a:srgbClr val="000000"/>
                        </a:buClr>
                        <a:buSzPts val="1000"/>
                        <a:buFont typeface="Arial" panose="020B0604020202020204" pitchFamily="34" charset="0"/>
                        <a:buChar char="•"/>
                        <a:tabLst/>
                      </a:pPr>
                      <a:endParaRPr kumimoji="0" lang="en-US" altLang="en-US" sz="2400" b="0" u="none" strike="noStrike" cap="none" normalizeH="0" baseline="0" dirty="0">
                        <a:ln>
                          <a:noFill/>
                        </a:ln>
                        <a:solidFill>
                          <a:schemeClr val="tx1"/>
                        </a:solidFill>
                        <a:effectLst/>
                      </a:endParaRPr>
                    </a:p>
                    <a:p>
                      <a:pPr marL="171450" marR="0" lvl="0" indent="-171450" algn="l" defTabSz="914400" rtl="0" eaLnBrk="1" fontAlgn="base" latinLnBrk="0" hangingPunct="1">
                        <a:lnSpc>
                          <a:spcPct val="100000"/>
                        </a:lnSpc>
                        <a:spcBef>
                          <a:spcPct val="0"/>
                        </a:spcBef>
                        <a:spcAft>
                          <a:spcPct val="0"/>
                        </a:spcAft>
                        <a:buClr>
                          <a:srgbClr val="000000"/>
                        </a:buClr>
                        <a:buSzPts val="1000"/>
                        <a:buFont typeface="Arial" panose="020B0604020202020204" pitchFamily="34" charset="0"/>
                        <a:buChar char="•"/>
                        <a:tabLst/>
                      </a:pPr>
                      <a:r>
                        <a:rPr kumimoji="0" lang="en-US" altLang="en-US" sz="2000" b="0" u="none" strike="noStrike" cap="none" normalizeH="0" baseline="0" dirty="0">
                          <a:ln>
                            <a:noFill/>
                          </a:ln>
                          <a:solidFill>
                            <a:schemeClr val="tx1"/>
                          </a:solidFill>
                          <a:effectLst/>
                        </a:rPr>
                        <a:t>Successful experience of d</a:t>
                      </a:r>
                      <a:r>
                        <a:rPr kumimoji="0" lang="ro-MD" altLang="en-US" sz="2000" b="0" u="none" strike="noStrike" cap="none" normalizeH="0" baseline="0" dirty="0">
                          <a:ln>
                            <a:noFill/>
                          </a:ln>
                          <a:solidFill>
                            <a:schemeClr val="tx1"/>
                          </a:solidFill>
                          <a:effectLst/>
                        </a:rPr>
                        <a:t>ecentralization</a:t>
                      </a:r>
                      <a:r>
                        <a:rPr kumimoji="0" lang="en-US" altLang="en-US" sz="2000" b="0" u="none" strike="noStrike" cap="none" normalizeH="0" baseline="0" dirty="0">
                          <a:ln>
                            <a:noFill/>
                          </a:ln>
                          <a:solidFill>
                            <a:schemeClr val="tx1"/>
                          </a:solidFill>
                          <a:effectLst/>
                        </a:rPr>
                        <a:t> of ART delivery and monitoring </a:t>
                      </a:r>
                      <a:endParaRPr kumimoji="0" lang="ro-MD" altLang="en-US" sz="2000" b="0" u="none" strike="noStrike" cap="none" normalizeH="0" baseline="0" dirty="0">
                        <a:ln>
                          <a:noFill/>
                        </a:ln>
                        <a:solidFill>
                          <a:schemeClr val="tx1"/>
                        </a:solidFill>
                        <a:effectLst/>
                      </a:endParaRPr>
                    </a:p>
                    <a:p>
                      <a:pPr marL="171450" marR="0" lvl="0" indent="-171450" algn="l" defTabSz="914400" rtl="0" eaLnBrk="1" fontAlgn="base" latinLnBrk="0" hangingPunct="1">
                        <a:lnSpc>
                          <a:spcPct val="100000"/>
                        </a:lnSpc>
                        <a:spcBef>
                          <a:spcPct val="0"/>
                        </a:spcBef>
                        <a:spcAft>
                          <a:spcPct val="0"/>
                        </a:spcAft>
                        <a:buClr>
                          <a:srgbClr val="000000"/>
                        </a:buClr>
                        <a:buSzPts val="1000"/>
                        <a:buFont typeface="Arial" panose="020B0604020202020204" pitchFamily="34" charset="0"/>
                        <a:buChar char="•"/>
                        <a:tabLst/>
                      </a:pPr>
                      <a:r>
                        <a:rPr kumimoji="0" lang="ro-MD" altLang="en-US" sz="2000" b="0" u="none" strike="noStrike" cap="none" normalizeH="0" baseline="0" dirty="0">
                          <a:ln>
                            <a:noFill/>
                          </a:ln>
                          <a:solidFill>
                            <a:schemeClr val="tx1"/>
                          </a:solidFill>
                          <a:effectLst/>
                        </a:rPr>
                        <a:t>Multimonth dispensing (1, 3, 6 months)</a:t>
                      </a:r>
                    </a:p>
                    <a:p>
                      <a:pPr marL="171450" marR="0" lvl="0" indent="-171450" algn="l" defTabSz="914400" rtl="0" eaLnBrk="1" fontAlgn="base" latinLnBrk="0" hangingPunct="1">
                        <a:lnSpc>
                          <a:spcPct val="100000"/>
                        </a:lnSpc>
                        <a:spcBef>
                          <a:spcPct val="0"/>
                        </a:spcBef>
                        <a:spcAft>
                          <a:spcPct val="0"/>
                        </a:spcAft>
                        <a:buClr>
                          <a:srgbClr val="000000"/>
                        </a:buClr>
                        <a:buSzPts val="1000"/>
                        <a:buFont typeface="Arial" panose="020B0604020202020204" pitchFamily="34" charset="0"/>
                        <a:buChar char="•"/>
                        <a:tabLst/>
                        <a:defRPr/>
                      </a:pPr>
                      <a:r>
                        <a:rPr kumimoji="0" lang="en-US" altLang="en-US" sz="2000" b="0" u="none" strike="noStrike" cap="none" normalizeH="0" baseline="0" dirty="0">
                          <a:ln>
                            <a:noFill/>
                          </a:ln>
                          <a:solidFill>
                            <a:schemeClr val="tx1"/>
                          </a:solidFill>
                          <a:effectLst/>
                        </a:rPr>
                        <a:t>P</a:t>
                      </a:r>
                      <a:r>
                        <a:rPr kumimoji="0" lang="ro-MD" altLang="en-US" sz="2000" b="0" u="none" strike="noStrike" cap="none" normalizeH="0" baseline="0" dirty="0">
                          <a:ln>
                            <a:noFill/>
                          </a:ln>
                          <a:solidFill>
                            <a:schemeClr val="tx1"/>
                          </a:solidFill>
                          <a:effectLst/>
                        </a:rPr>
                        <a:t>roviding Hep B, C </a:t>
                      </a:r>
                      <a:r>
                        <a:rPr kumimoji="0" lang="en-US" altLang="en-US" sz="2000" b="0" u="none" strike="noStrike" cap="none" normalizeH="0" baseline="0" dirty="0">
                          <a:ln>
                            <a:noFill/>
                          </a:ln>
                          <a:solidFill>
                            <a:schemeClr val="tx1"/>
                          </a:solidFill>
                          <a:effectLst/>
                        </a:rPr>
                        <a:t>services </a:t>
                      </a:r>
                      <a:r>
                        <a:rPr kumimoji="0" lang="ro-MD" altLang="en-US" sz="2000" b="0" u="none" strike="noStrike" cap="none" normalizeH="0" baseline="0" dirty="0">
                          <a:ln>
                            <a:noFill/>
                          </a:ln>
                          <a:solidFill>
                            <a:schemeClr val="tx1"/>
                          </a:solidFill>
                          <a:effectLst/>
                        </a:rPr>
                        <a:t>for </a:t>
                      </a:r>
                      <a:r>
                        <a:rPr kumimoji="0" lang="en-US" altLang="en-US" sz="2000" b="0" u="none" strike="noStrike" cap="none" normalizeH="0" baseline="0" dirty="0">
                          <a:ln>
                            <a:noFill/>
                          </a:ln>
                          <a:solidFill>
                            <a:schemeClr val="tx1"/>
                          </a:solidFill>
                          <a:effectLst/>
                        </a:rPr>
                        <a:t>KPs and </a:t>
                      </a:r>
                      <a:r>
                        <a:rPr kumimoji="0" lang="ro-MD" altLang="en-US" sz="2000" b="0" u="none" strike="noStrike" cap="none" normalizeH="0" baseline="0" dirty="0">
                          <a:ln>
                            <a:noFill/>
                          </a:ln>
                          <a:solidFill>
                            <a:schemeClr val="tx1"/>
                          </a:solidFill>
                          <a:effectLst/>
                        </a:rPr>
                        <a:t>PLWH</a:t>
                      </a:r>
                      <a:r>
                        <a:rPr kumimoji="0" lang="en-US" altLang="en-US" sz="2000" b="0" u="none" strike="noStrike" cap="none" normalizeH="0" baseline="0" dirty="0">
                          <a:ln>
                            <a:noFill/>
                          </a:ln>
                          <a:solidFill>
                            <a:schemeClr val="tx1"/>
                          </a:solidFill>
                          <a:effectLst/>
                        </a:rPr>
                        <a:t>; HIV/Syphilis dual testing</a:t>
                      </a:r>
                      <a:endParaRPr kumimoji="0" lang="ro-MD" altLang="en-US" sz="2000" b="0" u="none" strike="noStrike" cap="none" normalizeH="0" baseline="0" dirty="0">
                        <a:ln>
                          <a:noFill/>
                        </a:ln>
                        <a:solidFill>
                          <a:schemeClr val="tx1"/>
                        </a:solidFill>
                        <a:effectLst/>
                      </a:endParaRPr>
                    </a:p>
                    <a:p>
                      <a:pPr marL="171450" marR="0" lvl="0" indent="-171450" algn="l" defTabSz="914400" rtl="0" eaLnBrk="1" fontAlgn="base" latinLnBrk="0" hangingPunct="1">
                        <a:lnSpc>
                          <a:spcPct val="100000"/>
                        </a:lnSpc>
                        <a:spcBef>
                          <a:spcPct val="0"/>
                        </a:spcBef>
                        <a:spcAft>
                          <a:spcPct val="0"/>
                        </a:spcAft>
                        <a:buClr>
                          <a:srgbClr val="000000"/>
                        </a:buClr>
                        <a:buSzPts val="1000"/>
                        <a:buFont typeface="Arial" panose="020B0604020202020204" pitchFamily="34" charset="0"/>
                        <a:buChar char="•"/>
                        <a:tabLst/>
                      </a:pPr>
                      <a:r>
                        <a:rPr kumimoji="0" lang="en-US" altLang="en-US" sz="2000" b="0" u="none" strike="noStrike" cap="none" normalizeH="0" baseline="0" dirty="0">
                          <a:ln>
                            <a:noFill/>
                          </a:ln>
                          <a:solidFill>
                            <a:schemeClr val="tx1"/>
                          </a:solidFill>
                          <a:effectLst/>
                        </a:rPr>
                        <a:t>Examples of effective  integration of health and social services.</a:t>
                      </a:r>
                    </a:p>
                    <a:p>
                      <a:pPr marL="171450" marR="0" lvl="0" indent="-171450" algn="l" defTabSz="914400" rtl="0" eaLnBrk="1" fontAlgn="base" latinLnBrk="0" hangingPunct="1">
                        <a:lnSpc>
                          <a:spcPct val="100000"/>
                        </a:lnSpc>
                        <a:spcBef>
                          <a:spcPct val="0"/>
                        </a:spcBef>
                        <a:spcAft>
                          <a:spcPct val="0"/>
                        </a:spcAft>
                        <a:buClr>
                          <a:srgbClr val="000000"/>
                        </a:buClr>
                        <a:buSzPts val="1000"/>
                        <a:buFont typeface="Arial" panose="020B0604020202020204" pitchFamily="34" charset="0"/>
                        <a:buChar char="•"/>
                        <a:tabLst/>
                      </a:pPr>
                      <a:r>
                        <a:rPr kumimoji="0" lang="en-US" altLang="en-US" sz="2000" b="0" u="none" strike="noStrike" cap="none" normalizeH="0" baseline="0" dirty="0">
                          <a:ln>
                            <a:noFill/>
                          </a:ln>
                          <a:solidFill>
                            <a:schemeClr val="tx1"/>
                          </a:solidFill>
                          <a:effectLst/>
                        </a:rPr>
                        <a:t>HIV/syphilis and hep B testing performed in ANC. </a:t>
                      </a:r>
                    </a:p>
                  </a:txBody>
                  <a:tcPr marL="68588" marR="68588" marT="34294" marB="34294" horzOverflow="overflow"/>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kern="1200" dirty="0">
                          <a:solidFill>
                            <a:schemeClr val="tx1"/>
                          </a:solidFill>
                          <a:effectLst/>
                        </a:rPr>
                        <a:t>The concept of service integration (medical-social) and decentralization </a:t>
                      </a:r>
                      <a:r>
                        <a:rPr lang="en-US" sz="2400" kern="1200" dirty="0" err="1">
                          <a:solidFill>
                            <a:schemeClr val="tx1"/>
                          </a:solidFill>
                          <a:effectLst/>
                        </a:rPr>
                        <a:t>esp</a:t>
                      </a:r>
                      <a:r>
                        <a:rPr lang="en-US" sz="2400" kern="1200" dirty="0">
                          <a:solidFill>
                            <a:schemeClr val="tx1"/>
                          </a:solidFill>
                          <a:effectLst/>
                        </a:rPr>
                        <a:t> in Chisinau not yet agreed upon.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kern="1200" dirty="0">
                          <a:solidFill>
                            <a:schemeClr val="tx1"/>
                          </a:solidFill>
                          <a:effectLst/>
                        </a:rPr>
                        <a:t>Payment mechanisms of integrated and decentralized services not well developed.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kern="1200" dirty="0">
                          <a:solidFill>
                            <a:schemeClr val="tx1"/>
                          </a:solidFill>
                          <a:effectLst/>
                        </a:rPr>
                        <a:t>With decentralization,  stigma and discrimination in public health systems becomes an imperative to address.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altLang="en-US" sz="2400" kern="1200" dirty="0">
                        <a:solidFill>
                          <a:schemeClr val="tx1"/>
                        </a:solidFill>
                        <a:effectLst/>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ru-RU" altLang="en-US" sz="2400" kern="1200" dirty="0">
                        <a:solidFill>
                          <a:schemeClr val="tx1"/>
                        </a:solidFill>
                        <a:effectLst/>
                        <a:latin typeface="Calibri" panose="020F0502020204030204" pitchFamily="34" charset="0"/>
                        <a:ea typeface="ＭＳ Ｐゴシック" panose="020B0600070205080204" pitchFamily="34" charset="-128"/>
                        <a:cs typeface="+mn-cs"/>
                      </a:endParaRPr>
                    </a:p>
                  </a:txBody>
                  <a:tcPr marL="68588" marR="68588" marT="34294" marB="34294" horzOverflow="overflow"/>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lvl="0" indent="-342900">
                        <a:buFont typeface="Arial" panose="020B0604020202020204" pitchFamily="34" charset="0"/>
                        <a:buChar char="•"/>
                      </a:pPr>
                      <a:r>
                        <a:rPr lang="en-US" sz="2400" kern="1200" dirty="0">
                          <a:solidFill>
                            <a:schemeClr val="tx1"/>
                          </a:solidFill>
                          <a:effectLst/>
                        </a:rPr>
                        <a:t>Explore service integration of other diseases in HIV service delivery platforms and also stronger integration of HIV, viral hepatitis and STIs into PHC and sexual and reproductive health services. </a:t>
                      </a:r>
                    </a:p>
                    <a:p>
                      <a:pPr marL="342900" lvl="0" indent="-342900">
                        <a:buFont typeface="Arial" panose="020B0604020202020204" pitchFamily="34" charset="0"/>
                        <a:buChar char="•"/>
                      </a:pPr>
                      <a:r>
                        <a:rPr lang="en-US" sz="2400" kern="1200" dirty="0">
                          <a:solidFill>
                            <a:schemeClr val="tx1"/>
                          </a:solidFill>
                          <a:effectLst/>
                        </a:rPr>
                        <a:t>Design payment mechanisms for decentralized outpatient care</a:t>
                      </a:r>
                    </a:p>
                    <a:p>
                      <a:pPr marL="342900" lvl="0" indent="-342900">
                        <a:buFont typeface="Arial" panose="020B0604020202020204" pitchFamily="34" charset="0"/>
                        <a:buChar char="•"/>
                      </a:pPr>
                      <a:r>
                        <a:rPr lang="ro-MD" sz="2400" kern="1200" dirty="0">
                          <a:solidFill>
                            <a:schemeClr val="tx1"/>
                          </a:solidFill>
                          <a:effectLst/>
                        </a:rPr>
                        <a:t>Consider </a:t>
                      </a:r>
                      <a:r>
                        <a:rPr lang="en-US" sz="2400" kern="1200" dirty="0">
                          <a:solidFill>
                            <a:schemeClr val="tx1"/>
                          </a:solidFill>
                          <a:effectLst/>
                        </a:rPr>
                        <a:t>EMTCT triple elimination goals.</a:t>
                      </a:r>
                      <a:endParaRPr lang="en-US" sz="2400" kern="1200" dirty="0">
                        <a:solidFill>
                          <a:schemeClr val="tx1"/>
                        </a:solidFill>
                        <a:effectLst/>
                        <a:latin typeface="Calibri" panose="020F0502020204030204" pitchFamily="34" charset="0"/>
                        <a:ea typeface="ＭＳ Ｐゴシック" panose="020B0600070205080204" pitchFamily="34" charset="-128"/>
                        <a:cs typeface="+mn-cs"/>
                      </a:endParaRPr>
                    </a:p>
                  </a:txBody>
                  <a:tcPr marL="68588" marR="68588" marT="34294" marB="34294" horzOverflow="overflow"/>
                </a:tc>
                <a:extLst>
                  <a:ext uri="{0D108BD9-81ED-4DB2-BD59-A6C34878D82A}">
                    <a16:rowId xmlns:a16="http://schemas.microsoft.com/office/drawing/2014/main" val="2750251310"/>
                  </a:ext>
                </a:extLst>
              </a:tr>
            </a:tbl>
          </a:graphicData>
        </a:graphic>
      </p:graphicFrame>
    </p:spTree>
    <p:extLst>
      <p:ext uri="{BB962C8B-B14F-4D97-AF65-F5344CB8AC3E}">
        <p14:creationId xmlns:p14="http://schemas.microsoft.com/office/powerpoint/2010/main" val="233810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8"/>
          <p:cNvPicPr preferRelativeResize="0"/>
          <p:nvPr/>
        </p:nvPicPr>
        <p:blipFill rotWithShape="1">
          <a:blip r:embed="rId3">
            <a:alphaModFix/>
          </a:blip>
          <a:srcRect/>
          <a:stretch/>
        </p:blipFill>
        <p:spPr>
          <a:xfrm>
            <a:off x="5476967" y="1699433"/>
            <a:ext cx="6245732" cy="3877767"/>
          </a:xfrm>
          <a:prstGeom prst="rect">
            <a:avLst/>
          </a:prstGeom>
          <a:noFill/>
          <a:ln>
            <a:noFill/>
          </a:ln>
        </p:spPr>
      </p:pic>
      <p:sp>
        <p:nvSpPr>
          <p:cNvPr id="544" name="Google Shape;544;p8"/>
          <p:cNvSpPr txBox="1">
            <a:spLocks noGrp="1"/>
          </p:cNvSpPr>
          <p:nvPr>
            <p:ph type="title"/>
          </p:nvPr>
        </p:nvSpPr>
        <p:spPr>
          <a:xfrm>
            <a:off x="2392996" y="410285"/>
            <a:ext cx="2387601" cy="4668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solidFill>
                  <a:srgbClr val="00205C"/>
                </a:solidFill>
                <a:latin typeface="Calibri"/>
                <a:ea typeface="Calibri"/>
                <a:cs typeface="Calibri"/>
                <a:sym typeface="Calibri"/>
              </a:rPr>
              <a:t>Context</a:t>
            </a:r>
            <a:endParaRPr/>
          </a:p>
        </p:txBody>
      </p:sp>
      <p:sp>
        <p:nvSpPr>
          <p:cNvPr id="545" name="Google Shape;545;p8"/>
          <p:cNvSpPr txBox="1"/>
          <p:nvPr/>
        </p:nvSpPr>
        <p:spPr>
          <a:xfrm>
            <a:off x="219044" y="1148238"/>
            <a:ext cx="6943800" cy="5925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3.27 million population (UN Pop.) </a:t>
            </a:r>
            <a:r>
              <a:rPr lang="en-US" sz="1800" b="0" i="1" u="none" strike="noStrike" cap="none">
                <a:solidFill>
                  <a:srgbClr val="000000"/>
                </a:solidFill>
                <a:latin typeface="Calibri"/>
                <a:ea typeface="Calibri"/>
                <a:cs typeface="Calibri"/>
                <a:sym typeface="Calibri"/>
              </a:rPr>
              <a:t>[2.80m with 2014 census]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HIV prevalence 0.3%</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15 249 PLHIV (2021 estimates)</a:t>
            </a:r>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10 139 PLHIV diagnosed (</a:t>
            </a:r>
            <a:r>
              <a:rPr lang="en-US" sz="1800" b="1" i="0" u="none" strike="noStrike" cap="none">
                <a:solidFill>
                  <a:srgbClr val="C00000"/>
                </a:solidFill>
                <a:latin typeface="Calibri"/>
                <a:ea typeface="Calibri"/>
                <a:cs typeface="Calibri"/>
                <a:sym typeface="Calibri"/>
              </a:rPr>
              <a:t>66%</a:t>
            </a:r>
            <a:r>
              <a:rPr lang="en-US" sz="1800" b="0" i="0" u="none" strike="noStrike" cap="none">
                <a:solidFill>
                  <a:schemeClr val="dk1"/>
                </a:solidFill>
                <a:latin typeface="Calibri"/>
                <a:ea typeface="Calibri"/>
                <a:cs typeface="Calibri"/>
                <a:sym typeface="Calibri"/>
              </a:rPr>
              <a:t>)</a:t>
            </a:r>
            <a:endParaRPr>
              <a:solidFill>
                <a:schemeClr val="dk1"/>
              </a:solidFill>
            </a:endParaRPr>
          </a:p>
          <a:p>
            <a:pPr marL="1200150" marR="0" lvl="2" indent="-285750" algn="l" rtl="0">
              <a:lnSpc>
                <a:spcPct val="100000"/>
              </a:lnSpc>
              <a:spcBef>
                <a:spcPts val="0"/>
              </a:spcBef>
              <a:spcAft>
                <a:spcPts val="0"/>
              </a:spcAft>
              <a:buClr>
                <a:srgbClr val="4472C4"/>
              </a:buClr>
              <a:buSzPts val="1800"/>
              <a:buFont typeface="Noto Sans Symbols"/>
              <a:buChar char="✔"/>
            </a:pPr>
            <a:r>
              <a:rPr lang="en-US" sz="1800" b="1" i="0" u="none" strike="noStrike" cap="none">
                <a:solidFill>
                  <a:srgbClr val="4472C4"/>
                </a:solidFill>
                <a:latin typeface="Calibri"/>
                <a:ea typeface="Calibri"/>
                <a:cs typeface="Calibri"/>
                <a:sym typeface="Calibri"/>
              </a:rPr>
              <a:t>84% </a:t>
            </a:r>
            <a:r>
              <a:rPr lang="en-US" sz="1800" b="0" i="0" u="none" strike="noStrike" cap="none">
                <a:solidFill>
                  <a:srgbClr val="000000"/>
                </a:solidFill>
                <a:latin typeface="Calibri"/>
                <a:ea typeface="Calibri"/>
                <a:cs typeface="Calibri"/>
                <a:sym typeface="Calibri"/>
              </a:rPr>
              <a:t>among women vs. </a:t>
            </a:r>
            <a:r>
              <a:rPr lang="en-US" sz="1800" b="1" i="0" u="none" strike="noStrike" cap="none">
                <a:solidFill>
                  <a:srgbClr val="C00000"/>
                </a:solidFill>
                <a:latin typeface="Calibri"/>
                <a:ea typeface="Calibri"/>
                <a:cs typeface="Calibri"/>
                <a:sym typeface="Calibri"/>
              </a:rPr>
              <a:t>56% </a:t>
            </a:r>
            <a:r>
              <a:rPr lang="en-US" sz="1800" b="0" i="0" u="none" strike="noStrike" cap="none">
                <a:solidFill>
                  <a:srgbClr val="000000"/>
                </a:solidFill>
                <a:latin typeface="Calibri"/>
                <a:ea typeface="Calibri"/>
                <a:cs typeface="Calibri"/>
                <a:sym typeface="Calibri"/>
              </a:rPr>
              <a:t>among men</a:t>
            </a:r>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7 267 PLHIV on ART (</a:t>
            </a:r>
            <a:r>
              <a:rPr lang="en-US" sz="1800" b="1" i="0" u="none" strike="noStrike" cap="none">
                <a:solidFill>
                  <a:srgbClr val="C00000"/>
                </a:solidFill>
                <a:latin typeface="Calibri"/>
                <a:ea typeface="Calibri"/>
                <a:cs typeface="Calibri"/>
                <a:sym typeface="Calibri"/>
              </a:rPr>
              <a:t>72%</a:t>
            </a:r>
            <a:r>
              <a:rPr lang="en-US" sz="1800" b="0" i="0" u="none" strike="noStrike" cap="none">
                <a:solidFill>
                  <a:srgbClr val="000000"/>
                </a:solidFill>
                <a:latin typeface="Calibri"/>
                <a:ea typeface="Calibri"/>
                <a:cs typeface="Calibri"/>
                <a:sym typeface="Calibri"/>
              </a:rPr>
              <a:t>)</a:t>
            </a:r>
            <a:endParaRPr sz="1800" b="0" i="0" u="none" strike="noStrike" cap="none">
              <a:solidFill>
                <a:srgbClr val="C00000"/>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6 473 VLS (</a:t>
            </a:r>
            <a:r>
              <a:rPr lang="en-US" sz="1800" b="1" i="0" u="none" strike="noStrike" cap="none">
                <a:solidFill>
                  <a:srgbClr val="4472C4"/>
                </a:solidFill>
                <a:latin typeface="Calibri"/>
                <a:ea typeface="Calibri"/>
                <a:cs typeface="Calibri"/>
                <a:sym typeface="Calibri"/>
              </a:rPr>
              <a:t>89%</a:t>
            </a:r>
            <a:r>
              <a:rPr lang="en-US" sz="1800" b="0" i="0" u="none" strike="noStrike" cap="none">
                <a:solidFill>
                  <a:srgbClr val="000000"/>
                </a:solidFill>
                <a:latin typeface="Calibri"/>
                <a:ea typeface="Calibri"/>
                <a:cs typeface="Calibri"/>
                <a:sym typeface="Calibri"/>
              </a:rPr>
              <a:t>)</a:t>
            </a:r>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Total PLHIV diagnosed 16 106 (2022)</a:t>
            </a:r>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63.7% men</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Deaths 4 656 (2021)</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PLHIV alive 10 139 (2021)</a:t>
            </a:r>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929 new HIV diagnoses (2022)</a:t>
            </a:r>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836 initiated ART (90%)</a:t>
            </a:r>
            <a:endParaRPr/>
          </a:p>
          <a:p>
            <a:pPr marL="457200" marR="0" lvl="1"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1</a:t>
            </a:r>
            <a:r>
              <a:rPr lang="en-US" sz="1800" b="0" i="0" u="none" strike="noStrike" cap="none" baseline="30000">
                <a:solidFill>
                  <a:srgbClr val="000000"/>
                </a:solidFill>
                <a:latin typeface="Calibri"/>
                <a:ea typeface="Calibri"/>
                <a:cs typeface="Calibri"/>
                <a:sym typeface="Calibri"/>
              </a:rPr>
              <a:t>st</a:t>
            </a:r>
            <a:r>
              <a:rPr lang="en-US" sz="1800" b="0" i="0" u="none" strike="noStrike" cap="none">
                <a:solidFill>
                  <a:srgbClr val="000000"/>
                </a:solidFill>
                <a:latin typeface="Calibri"/>
                <a:ea typeface="Calibri"/>
                <a:cs typeface="Calibri"/>
                <a:sym typeface="Calibri"/>
              </a:rPr>
              <a:t> 95 among KP</a:t>
            </a:r>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SW – </a:t>
            </a:r>
            <a:r>
              <a:rPr lang="en-US" sz="1800" b="1" i="0" u="none" strike="noStrike" cap="none">
                <a:solidFill>
                  <a:srgbClr val="C00000"/>
                </a:solidFill>
                <a:latin typeface="Calibri"/>
                <a:ea typeface="Calibri"/>
                <a:cs typeface="Calibri"/>
                <a:sym typeface="Calibri"/>
              </a:rPr>
              <a:t>62% </a:t>
            </a:r>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MSM – </a:t>
            </a:r>
            <a:r>
              <a:rPr lang="en-US" sz="1800" b="1" i="0" u="none" strike="noStrike" cap="none">
                <a:solidFill>
                  <a:srgbClr val="C00000"/>
                </a:solidFill>
                <a:latin typeface="Calibri"/>
                <a:ea typeface="Calibri"/>
                <a:cs typeface="Calibri"/>
                <a:sym typeface="Calibri"/>
              </a:rPr>
              <a:t>48%</a:t>
            </a:r>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PWID – </a:t>
            </a:r>
            <a:r>
              <a:rPr lang="en-US" sz="1800" b="1" i="0" u="none" strike="noStrike" cap="none">
                <a:solidFill>
                  <a:srgbClr val="C00000"/>
                </a:solidFill>
                <a:latin typeface="Calibri"/>
                <a:ea typeface="Calibri"/>
                <a:cs typeface="Calibri"/>
                <a:sym typeface="Calibri"/>
              </a:rPr>
              <a:t>50%</a:t>
            </a:r>
            <a:endParaRPr/>
          </a:p>
          <a:p>
            <a:pPr marL="742950" marR="0" lvl="1" indent="-165100" algn="l"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Calibri"/>
              <a:ea typeface="Calibri"/>
              <a:cs typeface="Calibri"/>
              <a:sym typeface="Calibri"/>
            </a:endParaRPr>
          </a:p>
        </p:txBody>
      </p:sp>
      <p:pic>
        <p:nvPicPr>
          <p:cNvPr id="546" name="Google Shape;546;p8"/>
          <p:cNvPicPr preferRelativeResize="0"/>
          <p:nvPr/>
        </p:nvPicPr>
        <p:blipFill rotWithShape="1">
          <a:blip r:embed="rId4">
            <a:alphaModFix/>
          </a:blip>
          <a:srcRect/>
          <a:stretch/>
        </p:blipFill>
        <p:spPr>
          <a:xfrm>
            <a:off x="360826" y="197556"/>
            <a:ext cx="1781635" cy="892290"/>
          </a:xfrm>
          <a:prstGeom prst="rect">
            <a:avLst/>
          </a:prstGeom>
          <a:noFill/>
          <a:ln>
            <a:noFill/>
          </a:ln>
        </p:spPr>
      </p:pic>
      <p:sp>
        <p:nvSpPr>
          <p:cNvPr id="547" name="Google Shape;547;p8"/>
          <p:cNvSpPr txBox="1"/>
          <p:nvPr/>
        </p:nvSpPr>
        <p:spPr>
          <a:xfrm>
            <a:off x="6370129" y="5514077"/>
            <a:ext cx="426812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*Shaded areas represent uncertainty intervals around the best estimate</a:t>
            </a:r>
            <a:endParaRPr/>
          </a:p>
        </p:txBody>
      </p:sp>
      <p:sp>
        <p:nvSpPr>
          <p:cNvPr id="548" name="Google Shape;548;p8"/>
          <p:cNvSpPr txBox="1"/>
          <p:nvPr/>
        </p:nvSpPr>
        <p:spPr>
          <a:xfrm>
            <a:off x="6559028" y="5998686"/>
            <a:ext cx="50453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800"/>
              <a:buFont typeface="Calibri"/>
              <a:buNone/>
            </a:pPr>
            <a:r>
              <a:rPr lang="en-US" sz="1800" b="1" i="0" u="none" strike="noStrike" cap="none">
                <a:solidFill>
                  <a:srgbClr val="C00000"/>
                </a:solidFill>
                <a:latin typeface="Calibri"/>
                <a:ea typeface="Calibri"/>
                <a:cs typeface="Calibri"/>
                <a:sym typeface="Calibri"/>
              </a:rPr>
              <a:t>The proportion of undiagnosed HIV is not declining</a:t>
            </a:r>
            <a:endParaRPr/>
          </a:p>
        </p:txBody>
      </p:sp>
    </p:spTree>
  </p:cSld>
  <p:clrMapOvr>
    <a:masterClrMapping/>
  </p:clrMapOvr>
</p:sld>
</file>

<file path=ppt/theme/theme1.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7777</Words>
  <Application>Microsoft Office PowerPoint</Application>
  <PresentationFormat>Widescreen</PresentationFormat>
  <Paragraphs>591</Paragraphs>
  <Slides>52</Slides>
  <Notes>52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52</vt:i4>
      </vt:variant>
    </vt:vector>
  </HeadingPairs>
  <TitlesOfParts>
    <vt:vector size="60" baseType="lpstr">
      <vt:lpstr>Times New Roman</vt:lpstr>
      <vt:lpstr>Noto Sans Symbols</vt:lpstr>
      <vt:lpstr>Calibri</vt:lpstr>
      <vt:lpstr>Arial</vt:lpstr>
      <vt:lpstr>Arial Black</vt:lpstr>
      <vt:lpstr>Office Theme</vt:lpstr>
      <vt:lpstr>2_Office Theme</vt:lpstr>
      <vt:lpstr>1_Office Theme</vt:lpstr>
      <vt:lpstr>HIV programme review in the Republic of Moldova:  Mission debrief  </vt:lpstr>
      <vt:lpstr>WHO HIV Mission Team</vt:lpstr>
      <vt:lpstr>Scope of HIV Programme Review</vt:lpstr>
      <vt:lpstr>Methods</vt:lpstr>
      <vt:lpstr>Details of the mission February 6-13, 2023</vt:lpstr>
      <vt:lpstr>Supporting Member States to reset disease response investments</vt:lpstr>
      <vt:lpstr>Overall findings</vt:lpstr>
      <vt:lpstr>Integrated people centered services and differentiated services</vt:lpstr>
      <vt:lpstr>Context</vt:lpstr>
      <vt:lpstr>HIV treatment and care cascade in Moldova (2021)</vt:lpstr>
      <vt:lpstr>Late HIV diagnosis in Moldova</vt:lpstr>
      <vt:lpstr>Distribution of infection by population/groups (routine data)</vt:lpstr>
      <vt:lpstr>Epidemic among key populations</vt:lpstr>
      <vt:lpstr>PMTCT </vt:lpstr>
      <vt:lpstr>Strategic Information and data collection tools: achievements</vt:lpstr>
      <vt:lpstr>Strategic Information and data collection tools: challenges</vt:lpstr>
      <vt:lpstr>Strategic Information and data collection tools: recommendations</vt:lpstr>
      <vt:lpstr>Governance and overall coordination: achievements</vt:lpstr>
      <vt:lpstr>Governance and overall coordination:Challenges</vt:lpstr>
      <vt:lpstr>Governance and overall coordination: Recommendations</vt:lpstr>
      <vt:lpstr>Financing</vt:lpstr>
      <vt:lpstr>Procurement</vt:lpstr>
      <vt:lpstr>Enabling environment and community engagement: progress</vt:lpstr>
      <vt:lpstr>Enabling environment and community systems and engagement: challenges</vt:lpstr>
      <vt:lpstr>Enabling environment and community systems and engagement: recommendations</vt:lpstr>
      <vt:lpstr>Prevention in key populations: achievements</vt:lpstr>
      <vt:lpstr>Prevention in key populations: challenges</vt:lpstr>
      <vt:lpstr>Prevention in key populations: recommendations</vt:lpstr>
      <vt:lpstr>OAMT: Context</vt:lpstr>
      <vt:lpstr>OAMT: Achievements</vt:lpstr>
      <vt:lpstr>OAMT: Challenges</vt:lpstr>
      <vt:lpstr>OAMT: Recommendations (short-term)</vt:lpstr>
      <vt:lpstr>OAMT: Recommendations (broad long-term)</vt:lpstr>
      <vt:lpstr>Testing and laboratory support </vt:lpstr>
      <vt:lpstr>Testing and diagnostics, NRL</vt:lpstr>
      <vt:lpstr>Lab monitoring and QA</vt:lpstr>
      <vt:lpstr>Testing strategies to address late diagnosis</vt:lpstr>
      <vt:lpstr>Late diagnosis: recommendations</vt:lpstr>
      <vt:lpstr>PowerPoint Presentation</vt:lpstr>
      <vt:lpstr>HIV Pre-Exposure Prophylaxis (PrEP)</vt:lpstr>
      <vt:lpstr>PrEP:  Recommendations </vt:lpstr>
      <vt:lpstr>Treatment: context</vt:lpstr>
      <vt:lpstr>Treatment: achievements </vt:lpstr>
      <vt:lpstr>Treatment: challenges</vt:lpstr>
      <vt:lpstr>Treatment: recommendations</vt:lpstr>
      <vt:lpstr>TB HIV: context – epi data 2021</vt:lpstr>
      <vt:lpstr>HIV testing in TB patients</vt:lpstr>
      <vt:lpstr>TB HIV treatment outcomes</vt:lpstr>
      <vt:lpstr>TB/HIV: Achievements</vt:lpstr>
      <vt:lpstr>TB/HIV: Challenges</vt:lpstr>
      <vt:lpstr>TB/HIV: Recommendations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programme review in the Republic of Moldova:  Mission debrief</dc:title>
  <dc:creator>Helen Anoushian</dc:creator>
  <cp:lastModifiedBy>BIVOL, Stela</cp:lastModifiedBy>
  <cp:revision>3</cp:revision>
  <dcterms:created xsi:type="dcterms:W3CDTF">2022-01-05T17:32:59Z</dcterms:created>
  <dcterms:modified xsi:type="dcterms:W3CDTF">2023-02-13T07:49:50Z</dcterms:modified>
</cp:coreProperties>
</file>